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Unknown User" initials="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commentAuthors" Target="commentAuthor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17A3F6E-5213-4550-B31C-2ECFC12C6F2F}" type="datetimeFigureOut">
              <a:rPr lang="en-US" smtClean="0"/>
              <a:t>14-06-2020</a:t>
            </a:fld>
            <a:endParaRPr lang="en-IN"/>
          </a:p>
        </p:txBody>
      </p:sp>
      <p:sp>
        <p:nvSpPr>
          <p:cNvPr id="104874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74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EC48A59-E6A0-4528-A431-85E6F5D6A66E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I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EC48A59-E6A0-4528-A431-85E6F5D6A66E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IN"/>
          </a:p>
        </p:txBody>
      </p:sp>
      <p:sp>
        <p:nvSpPr>
          <p:cNvPr id="10486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EC48A59-E6A0-4528-A431-85E6F5D6A66E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3">
        <a:schemeClr val="bg2"/>
      </p:bgRef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Celestia-R1---OverlayTitle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algn="r" indent="0" marL="0">
              <a:buNone/>
              <a:defRPr cap="all" sz="18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71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dirty="0" lang="en-US"/>
              <a:t>Click icon to add picture</a:t>
            </a:r>
          </a:p>
        </p:txBody>
      </p:sp>
      <p:sp>
        <p:nvSpPr>
          <p:cNvPr id="10487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7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6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b="0" cap="none" sz="32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5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06" name="TextBox 14"/>
          <p:cNvSpPr txBox="1"/>
          <p:nvPr/>
        </p:nvSpPr>
        <p:spPr>
          <a:xfrm>
            <a:off x="10237867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07" name="TextBox 10"/>
          <p:cNvSpPr txBox="1"/>
          <p:nvPr/>
        </p:nvSpPr>
        <p:spPr>
          <a:xfrm>
            <a:off x="488275" y="823337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70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indent="0" marL="0">
              <a:buFontTx/>
              <a:buNone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710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0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26" name="TextBox 12"/>
          <p:cNvSpPr txBox="1"/>
          <p:nvPr/>
        </p:nvSpPr>
        <p:spPr>
          <a:xfrm>
            <a:off x="10237867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27" name="TextBox 13"/>
          <p:cNvSpPr txBox="1"/>
          <p:nvPr/>
        </p:nvSpPr>
        <p:spPr>
          <a:xfrm>
            <a:off x="488275" y="823337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72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none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dirty="0" lang="en-US"/>
              <a:t>Click to edit Master text styles</a:t>
            </a:r>
          </a:p>
        </p:txBody>
      </p:sp>
      <p:sp>
        <p:nvSpPr>
          <p:cNvPr id="1048730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dirty="0" lang="en-US"/>
              <a:t>Click to edit Master title style</a:t>
            </a:r>
          </a:p>
        </p:txBody>
      </p:sp>
      <p:sp>
        <p:nvSpPr>
          <p:cNvPr id="104868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none" dirty="0" sz="28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dirty="0" lang="en-US"/>
              <a:t>Click to edit Master text styles</a:t>
            </a:r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6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p>
            <a:r>
              <a:rPr dirty="0" lang="en-US"/>
              <a:t>Click to edit Master title style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6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01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p>
            <a:r>
              <a:rPr dirty="0" lang="en-US"/>
              <a:t>Click to edit Master title style</a:t>
            </a:r>
          </a:p>
        </p:txBody>
      </p:sp>
      <p:sp>
        <p:nvSpPr>
          <p:cNvPr id="10487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anchor="t" vert="eaVert"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Click to edit Master title style</a:t>
            </a: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6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b="0" cap="all" sz="40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Click to edit Master title style</a:t>
            </a:r>
          </a:p>
        </p:txBody>
      </p:sp>
      <p:sp>
        <p:nvSpPr>
          <p:cNvPr id="1048721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722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5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Click to edit Master title style</a:t>
            </a:r>
          </a:p>
        </p:txBody>
      </p:sp>
      <p:sp>
        <p:nvSpPr>
          <p:cNvPr id="10486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4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7" descr="Celestia-R1---OverlayContentH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88825" cy="6856214"/>
          </a:xfrm>
          <a:prstGeom prst="rect"/>
        </p:spPr>
      </p:pic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68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dirty="0" lang="en-US"/>
              <a:t>Click icon to add picture</a:t>
            </a:r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dirty="0"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dirty="0" lang="en-US"/>
              <a:t>14-06-2020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xStyles>
    <p:titleStyle>
      <a:lvl1pPr algn="l" defTabSz="457200" eaLnBrk="1" hangingPunct="1" latinLnBrk="0" rtl="0">
        <a:spcBef>
          <a:spcPct val="0"/>
        </a:spcBef>
        <a:buNone/>
        <a:defRPr cap="all" sz="3600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cap="none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4000" b="-14000"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95400" y="-1107504"/>
            <a:ext cx="9659938" cy="4250795"/>
          </a:xfrm>
        </p:spPr>
        <p:txBody>
          <a:bodyPr>
            <a:noAutofit/>
          </a:bodyPr>
          <a:p>
            <a:pPr algn="l"/>
            <a:r>
              <a:rPr b="1" cap="none" dirty="0" sz="72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          Welcome</a:t>
            </a:r>
            <a:br>
              <a:rPr b="1" cap="none" dirty="0" sz="72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cap="none" dirty="0" sz="72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To my presentation</a:t>
            </a:r>
            <a:endParaRPr b="1" cap="none" dirty="0" sz="7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5159896" y="3143290"/>
            <a:ext cx="7197726" cy="3714709"/>
          </a:xfrm>
        </p:spPr>
        <p:txBody>
          <a:bodyPr>
            <a:no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pPr algn="ctr"/>
            <a:r>
              <a:rPr b="1" cap="none" dirty="0" sz="2800" lang="en-IN">
                <a:ln w="11430"/>
                <a:solidFill>
                  <a:srgbClr val="330066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By</a:t>
            </a:r>
            <a:r>
              <a:rPr b="1" cap="none" dirty="0" sz="2800" lang="en-IN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b="1" cap="none" dirty="0" sz="2800" lang="en-IN" err="1" smtClean="0">
                <a:ln w="11430"/>
                <a:solidFill>
                  <a:srgbClr val="FFFFFF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Mr.</a:t>
            </a:r>
            <a:r>
              <a:rPr b="1" cap="none" dirty="0" sz="2800" lang="en-IN" smtClean="0">
                <a:ln w="11430"/>
                <a:solidFill>
                  <a:srgbClr val="FFFFFF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M. </a:t>
            </a:r>
            <a:r>
              <a:rPr b="1" cap="none" dirty="0" sz="2800" lang="en-IN" err="1" smtClean="0">
                <a:ln w="11430"/>
                <a:solidFill>
                  <a:srgbClr val="FFFFFF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Bharathi</a:t>
            </a:r>
            <a:endParaRPr b="1" cap="none" dirty="0" sz="2800" lang="en-IN" smtClean="0">
              <a:ln w="11430"/>
              <a:solidFill>
                <a:srgbClr val="FFFFFF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u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turer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b="1" cap="none" dirty="0" sz="2800" lang="en-US" smtClean="0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matics</a:t>
            </a:r>
            <a:endParaRPr b="1" cap="none" dirty="0" sz="2800" lang="en-IN" smtClean="0">
              <a:ln w="11430"/>
              <a:solidFill>
                <a:srgbClr val="FFC0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Department of Mathematics,</a:t>
            </a:r>
          </a:p>
          <a:p>
            <a:pPr algn="ctr"/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Government College of Education,</a:t>
            </a:r>
          </a:p>
          <a:p>
            <a:pPr algn="ctr"/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sz="2000" lang="en-US" err="1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Pudukkottai</a:t>
            </a:r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- 622  001 </a:t>
            </a:r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b="1" cap="none" dirty="0" sz="2000" lang="en-US" smtClean="0">
              <a:ln w="11430"/>
              <a:solidFill>
                <a:srgbClr val="FFFF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E-mail : </a:t>
            </a:r>
            <a:r>
              <a:rPr b="1" cap="none" dirty="0" sz="2000" lang="en-US" err="1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profbharathi4@gmail.com</a:t>
            </a:r>
            <a:endParaRPr b="1" cap="none" dirty="0" sz="2000" lang="en-US" smtClean="0">
              <a:ln w="11430"/>
              <a:solidFill>
                <a:srgbClr val="FFFF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cap="none" dirty="0" sz="2000" lang="en-US" smtClean="0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Phone No. : 6383725853</a:t>
            </a:r>
            <a:endParaRPr b="1" cap="none" dirty="0" sz="2000" lang="en-US">
              <a:ln w="11430"/>
              <a:solidFill>
                <a:srgbClr val="FFFF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47451" y="0"/>
            <a:ext cx="10048083" cy="1909501"/>
          </a:xfrm>
        </p:spPr>
        <p:txBody>
          <a:bodyPr/>
          <a:p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பொருட்காட்சியினால்</a:t>
            </a: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ஏற்படும்</a:t>
            </a: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நன்மைகள்</a:t>
            </a:r>
            <a:endParaRPr b="1" cap="none" dirty="0" 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238084" y="2643182"/>
            <a:ext cx="5857916" cy="4557043"/>
          </a:xfrm>
        </p:spPr>
        <p:txBody>
          <a:bodyPr>
            <a:normAutofit/>
          </a:bodyPr>
          <a:p>
            <a:r>
              <a:rPr b="1" dirty="0" sz="2400" lang="en-IN" err="1">
                <a:solidFill>
                  <a:srgbClr val="00B050"/>
                </a:solidFill>
              </a:rPr>
              <a:t>கணித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பாடத்தின்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மீது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ஆர்வம்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</a:p>
          <a:p>
            <a:r>
              <a:rPr b="1" dirty="0" sz="2400" lang="en-IN" err="1">
                <a:solidFill>
                  <a:srgbClr val="00B050"/>
                </a:solidFill>
              </a:rPr>
              <a:t>கணித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அறிவு</a:t>
            </a:r>
            <a:endParaRPr b="1" dirty="0" sz="2400" lang="en-IN">
              <a:solidFill>
                <a:srgbClr val="00B050"/>
              </a:solidFill>
            </a:endParaRPr>
          </a:p>
          <a:p>
            <a:r>
              <a:rPr b="1" dirty="0" sz="2400" lang="en-IN" err="1">
                <a:solidFill>
                  <a:srgbClr val="00B050"/>
                </a:solidFill>
              </a:rPr>
              <a:t>ஆசிரியர்-மாணவரின்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நெருங்கிய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தொடர்பு</a:t>
            </a:r>
            <a:endParaRPr b="1" dirty="0" sz="2400" lang="en-IN">
              <a:solidFill>
                <a:srgbClr val="00B050"/>
              </a:solidFill>
            </a:endParaRPr>
          </a:p>
          <a:p>
            <a:r>
              <a:rPr b="1" dirty="0" sz="2400" lang="en-IN" err="1">
                <a:solidFill>
                  <a:srgbClr val="00B050"/>
                </a:solidFill>
              </a:rPr>
              <a:t>பேச்சாற்றல்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திறன்</a:t>
            </a:r>
            <a:endParaRPr b="1" dirty="0" sz="2400" lang="en-IN">
              <a:solidFill>
                <a:srgbClr val="00B050"/>
              </a:solidFill>
            </a:endParaRPr>
          </a:p>
          <a:p>
            <a:r>
              <a:rPr b="1" dirty="0" sz="2400" lang="en-IN" err="1">
                <a:solidFill>
                  <a:srgbClr val="00B050"/>
                </a:solidFill>
              </a:rPr>
              <a:t>மாணவனின்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மனதில்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மறக்காமல்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நிலைபெறச்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செய்வது</a:t>
            </a:r>
            <a:endParaRPr b="1" dirty="0" sz="2400" lang="en-IN">
              <a:solidFill>
                <a:srgbClr val="00B050"/>
              </a:solidFill>
            </a:endParaRPr>
          </a:p>
          <a:p>
            <a:endParaRPr b="1" dirty="0" sz="2400" lang="en-IN">
              <a:solidFill>
                <a:srgbClr val="00B050"/>
              </a:solidFill>
            </a:endParaRPr>
          </a:p>
          <a:p>
            <a:endParaRPr b="1" dirty="0" sz="2400" lang="en-IN">
              <a:solidFill>
                <a:srgbClr val="00B050"/>
              </a:solidFill>
            </a:endParaRPr>
          </a:p>
          <a:p>
            <a:endParaRPr b="1" dirty="0" sz="2400" lang="en-IN">
              <a:solidFill>
                <a:srgbClr val="00B050"/>
              </a:solidFill>
            </a:endParaRPr>
          </a:p>
          <a:p>
            <a:endParaRPr b="1" dirty="0" sz="2400" lang="en-US">
              <a:solidFill>
                <a:srgbClr val="00B050"/>
              </a:solidFill>
            </a:endParaRPr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0" y="1786772"/>
            <a:ext cx="6181924" cy="3737075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3833116" y="-732896"/>
            <a:ext cx="11906647" cy="3194741"/>
          </a:xfrm>
        </p:spPr>
        <p:txBody>
          <a:bodyPr/>
          <a:p>
            <a:r>
              <a:rPr b="1" cap="none" dirty="0" lang="en-IN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ஆய்வகம்</a:t>
            </a:r>
            <a:r>
              <a:rPr b="1" dirty="0" lang="en-IN">
                <a:solidFill>
                  <a:srgbClr val="00B0F0"/>
                </a:solidFill>
              </a:rPr>
              <a:t/>
            </a:r>
            <a:br>
              <a:rPr b="1" dirty="0" lang="en-IN">
                <a:solidFill>
                  <a:srgbClr val="00B0F0"/>
                </a:solidFill>
              </a:rPr>
            </a:br>
            <a:r>
              <a:rPr b="1" cap="none" dirty="0" lang="en-IN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(Mathematics laboratory) </a:t>
            </a:r>
            <a:endParaRPr b="1" dirty="0" lang="en-US">
              <a:solidFill>
                <a:schemeClr val="accent6"/>
              </a:solidFill>
            </a:endParaRPr>
          </a:p>
        </p:txBody>
      </p:sp>
      <p:pic>
        <p:nvPicPr>
          <p:cNvPr id="2097163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2398" y="1928802"/>
            <a:ext cx="5171277" cy="3966563"/>
          </a:xfrm>
        </p:spPr>
      </p:pic>
      <p:sp>
        <p:nvSpPr>
          <p:cNvPr id="1048621" name="TextBox 6"/>
          <p:cNvSpPr txBox="1"/>
          <p:nvPr/>
        </p:nvSpPr>
        <p:spPr>
          <a:xfrm>
            <a:off x="6096000" y="2423652"/>
            <a:ext cx="5854897" cy="2225040"/>
          </a:xfrm>
          <a:prstGeom prst="rect"/>
          <a:noFill/>
        </p:spPr>
        <p:txBody>
          <a:bodyPr rtlCol="0" wrap="square">
            <a:spAutoFit/>
          </a:bodyPr>
          <a:p>
            <a:pPr algn="l" indent="-342900" marL="342900">
              <a:buFont typeface="Arial" panose="020B0604020202020204" pitchFamily="34" charset="0"/>
              <a:buChar char="•"/>
            </a:pPr>
            <a:r>
              <a:rPr dirty="0" sz="2400" lang="en-IN" err="1">
                <a:solidFill>
                  <a:srgbClr val="FFFF00"/>
                </a:solidFill>
              </a:rPr>
              <a:t>மித்திறன்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மற்றும்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புத்திசாலியான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மாணவர்களின்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ஆர்வத்தை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தீர்க்க</a:t>
            </a:r>
            <a:endParaRPr dirty="0" sz="2400" lang="en-IN">
              <a:solidFill>
                <a:srgbClr val="FFFF00"/>
              </a:solidFill>
            </a:endParaRPr>
          </a:p>
          <a:p>
            <a:pPr algn="l" indent="-342900" marL="342900">
              <a:buFont typeface="Arial" panose="020B0604020202020204" pitchFamily="34" charset="0"/>
              <a:buChar char="•"/>
            </a:pPr>
            <a:endParaRPr dirty="0" sz="2400" lang="en-IN">
              <a:solidFill>
                <a:srgbClr val="FFFF00"/>
              </a:solidFill>
            </a:endParaRPr>
          </a:p>
          <a:p>
            <a:pPr algn="l" indent="-342900" marL="342900">
              <a:buFont typeface="Arial" panose="020B0604020202020204" pitchFamily="34" charset="0"/>
              <a:buChar char="•"/>
            </a:pPr>
            <a:r>
              <a:rPr dirty="0" sz="2400" lang="en-IN" err="1">
                <a:solidFill>
                  <a:srgbClr val="FFFF00"/>
                </a:solidFill>
              </a:rPr>
              <a:t>கணினி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மற்றும்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தகவல்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தொழில்நுட்பத்தை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வாழ்க்கையில்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பயன்படுத்த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தெரிந்து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கொள்ள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endParaRPr dirty="0" sz="24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0" y="-1323123"/>
            <a:ext cx="8179594" cy="4686270"/>
          </a:xfrm>
        </p:spPr>
        <p:txBody>
          <a:bodyPr/>
          <a:p>
            <a:r>
              <a:rPr b="1" cap="none" dirty="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ஆய்வகத்தின்</a:t>
            </a:r>
            <a:r>
              <a:rPr b="1" cap="none" dirty="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உபகரணங்கள்</a:t>
            </a:r>
            <a:endParaRPr b="1" cap="none" dirty="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130680" y="2063851"/>
            <a:ext cx="6136282" cy="4326980"/>
          </a:xfrm>
        </p:spPr>
        <p:txBody>
          <a:bodyPr>
            <a:noAutofit/>
          </a:bodyPr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கருத்துப்படங்கள்</a:t>
            </a:r>
            <a:endParaRPr b="1"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படங்கள்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நிறுத்தல்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மற்றும்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அளத்தல்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உபகரணங்கள்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படம்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வரைதலுக்கான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உபகரணங்கள்</a:t>
            </a:r>
            <a:endParaRPr b="1"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மாதிரிகள்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கணினிகள்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குறுந்தகடுகள்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மற்றும்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வீடியோ</a:t>
            </a:r>
            <a:r>
              <a:rPr b="1"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sz="2400" lang="en-IN" err="1">
                <a:solidFill>
                  <a:schemeClr val="accent5">
                    <a:lumMod val="75000"/>
                  </a:schemeClr>
                </a:solidFill>
              </a:rPr>
              <a:t>டேப்புகள்</a:t>
            </a:r>
            <a:endParaRPr b="1" dirty="0" sz="2400"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9716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17997" y="648109"/>
            <a:ext cx="5930084" cy="2807327"/>
          </a:xfrm>
          <a:prstGeom prst="rect"/>
        </p:spPr>
      </p:pic>
      <p:pic>
        <p:nvPicPr>
          <p:cNvPr id="209716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096396" y="3429000"/>
            <a:ext cx="2677070" cy="2163490"/>
          </a:xfrm>
          <a:prstGeom prst="rect"/>
        </p:spPr>
      </p:pic>
      <p:pic>
        <p:nvPicPr>
          <p:cNvPr id="209716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10248" y="3429000"/>
            <a:ext cx="3336293" cy="2107014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1339454" y="-47137"/>
            <a:ext cx="10131425" cy="1456267"/>
          </a:xfrm>
        </p:spPr>
        <p:txBody>
          <a:bodyPr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ஆய்வகத்தின்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பயன்கள்</a:t>
            </a:r>
            <a:endParaRPr b="1" cap="none" dirty="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5524496" y="2029862"/>
            <a:ext cx="6667504" cy="3922515"/>
          </a:xfrm>
        </p:spPr>
        <p:txBody>
          <a:bodyPr>
            <a:noAutofit/>
          </a:bodyPr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எளிதில்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புரிந்து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கொள்ள</a:t>
            </a:r>
            <a:endParaRPr b="1" dirty="0" sz="2400" lang="en-IN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சரிபார்த்தல்,நிரூபித்தல்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பழக்கத்தை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ஏற்படுத்த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புதிய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கண்டுபிடிப்பு</a:t>
            </a:r>
            <a:r>
              <a:rPr b="1" dirty="0" sz="2400" lang="en-IN">
                <a:solidFill>
                  <a:srgbClr val="00B050"/>
                </a:solidFill>
              </a:rPr>
              <a:t> ,  </a:t>
            </a:r>
            <a:r>
              <a:rPr b="1" dirty="0" sz="2400" lang="en-IN" err="1">
                <a:solidFill>
                  <a:srgbClr val="00B050"/>
                </a:solidFill>
              </a:rPr>
              <a:t>கருத்துகளை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பரிசோதிக்க</a:t>
            </a:r>
            <a:endParaRPr b="1" dirty="0" sz="2400" lang="en-IN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உண்மையான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அறிவைப்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பெற</a:t>
            </a:r>
            <a:endParaRPr b="1" dirty="0" sz="2400" lang="en-IN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கூட்டுறவு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மனப்பான்மை</a:t>
            </a:r>
            <a:r>
              <a:rPr b="1" dirty="0" sz="2400" lang="en-IN">
                <a:solidFill>
                  <a:srgbClr val="00B050"/>
                </a:solidFill>
              </a:rPr>
              <a:t>,  </a:t>
            </a:r>
            <a:r>
              <a:rPr b="1" dirty="0" sz="2400" lang="en-IN" err="1">
                <a:solidFill>
                  <a:srgbClr val="00B050"/>
                </a:solidFill>
              </a:rPr>
              <a:t>தன்னம்பிக்கை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பெறுவதற்கு</a:t>
            </a:r>
            <a:endParaRPr b="1" dirty="0" sz="2400" lang="en-IN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கற்றலுக்கு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உண்டான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ஆர்வத்தை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ஏற்படுத்த</a:t>
            </a:r>
            <a:endParaRPr b="1" dirty="0" sz="2400" lang="en-IN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b="1" dirty="0" sz="2400" lang="en-IN" err="1">
                <a:solidFill>
                  <a:srgbClr val="00B050"/>
                </a:solidFill>
              </a:rPr>
              <a:t>மாதிரிகளின்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மூலம்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தெளிவாக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அறிந்து</a:t>
            </a:r>
            <a:r>
              <a:rPr b="1" dirty="0" sz="2400" lang="en-IN">
                <a:solidFill>
                  <a:srgbClr val="00B050"/>
                </a:solidFill>
              </a:rPr>
              <a:t> </a:t>
            </a:r>
            <a:r>
              <a:rPr b="1" dirty="0" sz="2400" lang="en-IN" err="1">
                <a:solidFill>
                  <a:srgbClr val="00B050"/>
                </a:solidFill>
              </a:rPr>
              <a:t>கொள்ள</a:t>
            </a:r>
            <a:endParaRPr b="1" dirty="0" sz="2400" lang="en-US">
              <a:solidFill>
                <a:srgbClr val="00B050"/>
              </a:solidFill>
            </a:endParaRPr>
          </a:p>
        </p:txBody>
      </p:sp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238084" y="1714488"/>
            <a:ext cx="5095868" cy="4071966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218103" y="510093"/>
            <a:ext cx="10131425" cy="1456267"/>
          </a:xfrm>
        </p:spPr>
        <p:txBody>
          <a:bodyPr>
            <a:normAutofit fontScale="90000"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கழகம்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</a:b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(Mathematics club) </a:t>
            </a:r>
            <a: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b="1" cap="none" dirty="0" lang="en-IN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</a:br>
            <a:endParaRPr b="1" cap="none" dirty="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238084" y="1571612"/>
            <a:ext cx="7065167" cy="3703483"/>
          </a:xfrm>
        </p:spPr>
        <p:txBody>
          <a:bodyPr>
            <a:normAutofit/>
          </a:bodyPr>
          <a:p>
            <a:r>
              <a:rPr b="1" dirty="0" sz="2400" lang="en-IN" err="1">
                <a:solidFill>
                  <a:srgbClr val="FFC000"/>
                </a:solidFill>
              </a:rPr>
              <a:t>மாணவர்கள்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கணித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கற்றலை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ஆர்வத்துடனும்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விருப்பத்துடனும்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கற்றுக்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கொள்வதை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ஊக்குவிக்க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00B0F0"/>
                </a:solidFill>
              </a:rPr>
              <a:t>கணித</a:t>
            </a:r>
            <a:r>
              <a:rPr b="1" dirty="0" sz="2400" lang="en-IN">
                <a:solidFill>
                  <a:srgbClr val="00B0F0"/>
                </a:solidFill>
              </a:rPr>
              <a:t> </a:t>
            </a:r>
            <a:r>
              <a:rPr b="1" dirty="0" sz="2400" lang="en-IN" err="1">
                <a:solidFill>
                  <a:srgbClr val="00B0F0"/>
                </a:solidFill>
              </a:rPr>
              <a:t>கழகம்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முக்கிய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பங்கு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வகிக்கிறது</a:t>
            </a:r>
            <a:r>
              <a:rPr b="1" dirty="0" sz="2400" lang="en-IN">
                <a:solidFill>
                  <a:srgbClr val="FFC000"/>
                </a:solidFill>
              </a:rPr>
              <a:t>. </a:t>
            </a:r>
          </a:p>
          <a:p>
            <a:r>
              <a:rPr b="1" dirty="0" sz="2400" lang="en-IN" err="1">
                <a:solidFill>
                  <a:srgbClr val="FFC000"/>
                </a:solidFill>
              </a:rPr>
              <a:t>மாணவர்களிடம்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ஆர்வத்தை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உண்டாக்குவது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கணித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கழகத்தின்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குறிக்கோளாகும்</a:t>
            </a:r>
            <a:r>
              <a:rPr b="1" dirty="0" sz="2400" lang="en-IN">
                <a:solidFill>
                  <a:srgbClr val="FFC000"/>
                </a:solidFill>
              </a:rPr>
              <a:t>. </a:t>
            </a:r>
            <a:endParaRPr b="1" dirty="0" sz="2400" lang="en-US">
              <a:solidFill>
                <a:srgbClr val="FFC000"/>
              </a:solidFill>
            </a:endParaRP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953256" y="1214422"/>
            <a:ext cx="4955201" cy="4593662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366318" y="-300732"/>
            <a:ext cx="10590608" cy="2252728"/>
          </a:xfrm>
        </p:spPr>
        <p:txBody>
          <a:bodyPr/>
          <a:p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கணித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கழகத்தின்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முக்கிய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நிகழ்வுகள்</a:t>
            </a:r>
            <a:endParaRPr b="1" dirty="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1415480" y="1574809"/>
            <a:ext cx="10137927" cy="5283191"/>
          </a:xfrm>
        </p:spPr>
        <p:txBody>
          <a:bodyPr>
            <a:noAutofit/>
          </a:bodyPr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நேரத்தை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நல்ல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முறையில்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செலவழிக்க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பயன்படுகிறது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ஆர்வத்தை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உண்டாக்க</a:t>
            </a:r>
            <a:r>
              <a:rPr b="1" dirty="0" sz="2400" lang="en-IN">
                <a:solidFill>
                  <a:srgbClr val="92D050"/>
                </a:solidFill>
              </a:rPr>
              <a:t> , </a:t>
            </a:r>
            <a:r>
              <a:rPr b="1" dirty="0" sz="2400" lang="en-IN" err="1">
                <a:solidFill>
                  <a:srgbClr val="92D050"/>
                </a:solidFill>
              </a:rPr>
              <a:t>தக்க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வைக்க</a:t>
            </a:r>
            <a:r>
              <a:rPr b="1" dirty="0" sz="2400" lang="en-IN">
                <a:solidFill>
                  <a:srgbClr val="92D050"/>
                </a:solidFill>
              </a:rPr>
              <a:t>  </a:t>
            </a:r>
            <a:r>
              <a:rPr b="1" dirty="0" sz="2400" lang="en-IN" err="1">
                <a:solidFill>
                  <a:srgbClr val="92D050"/>
                </a:solidFill>
              </a:rPr>
              <a:t>பயன்படுகிறது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நல்ல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பழக்கத்தை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ஏற்படுத்துகிறது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கண்டுபிடிக்கும்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திறன்</a:t>
            </a:r>
            <a:r>
              <a:rPr b="1" dirty="0" sz="2400" lang="en-IN">
                <a:solidFill>
                  <a:srgbClr val="92D050"/>
                </a:solidFill>
              </a:rPr>
              <a:t>, </a:t>
            </a:r>
            <a:r>
              <a:rPr b="1" dirty="0" sz="2400" lang="en-IN" err="1">
                <a:solidFill>
                  <a:srgbClr val="92D050"/>
                </a:solidFill>
              </a:rPr>
              <a:t>சிக்கல்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தீர்க்கும்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திறன்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உண்டாகிறது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புகழ்வாய்ந்த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கணிதவியலாளர்கள்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பிறந்த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நாட்களைக்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கொண்டாடுதல்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வினாடி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வினா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நிகழ்ச்சி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தயாரித்தல்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ஆர்வத்தைத்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தூண்ட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களப்பணி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மற்றும்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களச்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சுற்றுலா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செல்லுதல்</a:t>
            </a:r>
            <a:endParaRPr b="1" dirty="0" sz="24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400" lang="en-IN" err="1">
                <a:solidFill>
                  <a:srgbClr val="92D050"/>
                </a:solidFill>
              </a:rPr>
              <a:t>பள்ளிகளுக்கு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கணித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தலைப்புகளில்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கட்டுரை</a:t>
            </a:r>
            <a:r>
              <a:rPr b="1" dirty="0" sz="2400" lang="en-IN">
                <a:solidFill>
                  <a:srgbClr val="92D050"/>
                </a:solidFill>
              </a:rPr>
              <a:t> </a:t>
            </a:r>
            <a:r>
              <a:rPr b="1" dirty="0" sz="2400" lang="en-IN" err="1">
                <a:solidFill>
                  <a:srgbClr val="92D050"/>
                </a:solidFill>
              </a:rPr>
              <a:t>எழுதுதல்</a:t>
            </a:r>
            <a:r>
              <a:rPr b="1" dirty="0" sz="2400" lang="en-IN">
                <a:solidFill>
                  <a:srgbClr val="92D050"/>
                </a:solidFill>
              </a:rPr>
              <a:t>. </a:t>
            </a:r>
            <a:endParaRPr b="1" dirty="0" sz="2400"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99235" cy="1205922"/>
          </a:xfrm>
        </p:spPr>
        <p:txBody>
          <a:bodyPr>
            <a:normAutofit/>
          </a:bodyPr>
          <a:p>
            <a:r>
              <a:rPr b="1" cap="none" dirty="0" sz="32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கணித பாட புத்தகம்</a:t>
            </a:r>
            <a:br>
              <a:rPr b="1" cap="none" dirty="0" sz="32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</a:br>
            <a:r>
              <a:rPr b="1" cap="none" dirty="0" sz="32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(mathematics texts books)</a:t>
            </a:r>
            <a:endParaRPr b="1" cap="none" dirty="0" sz="3200" 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309522" y="1303736"/>
            <a:ext cx="12139226" cy="2125264"/>
          </a:xfrm>
        </p:spPr>
        <p:txBody>
          <a:bodyPr>
            <a:normAutofit lnSpcReduction="10000"/>
          </a:bodyPr>
          <a:p>
            <a:r>
              <a:rPr b="1" dirty="0" sz="2400" lang="en-IN" err="1">
                <a:solidFill>
                  <a:srgbClr val="FFFF00"/>
                </a:solidFill>
              </a:rPr>
              <a:t>கற்றல்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கற்பித்தல்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செயற்பாடுகளில்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பாட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புத்தகம்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முக்கிய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பங்கை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வகிக்கிறது</a:t>
            </a:r>
            <a:r>
              <a:rPr b="1" dirty="0" sz="2400" lang="en-IN">
                <a:solidFill>
                  <a:srgbClr val="FFFF00"/>
                </a:solidFill>
              </a:rPr>
              <a:t>. </a:t>
            </a:r>
          </a:p>
          <a:p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மாணவர்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தம்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இலக்கை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நிறைவு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செய்ய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பாடப்புத்தகங்கள்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உதவுகின்றன</a:t>
            </a:r>
            <a:r>
              <a:rPr b="1" dirty="0" sz="2400" lang="en-IN">
                <a:solidFill>
                  <a:srgbClr val="FFFF00"/>
                </a:solidFill>
              </a:rPr>
              <a:t>. </a:t>
            </a:r>
          </a:p>
          <a:p>
            <a:r>
              <a:rPr b="1" dirty="0" sz="2400" lang="en-IN" err="1">
                <a:solidFill>
                  <a:srgbClr val="FFFF00"/>
                </a:solidFill>
              </a:rPr>
              <a:t>மாணவர்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படித்து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புரிந்து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கொள்ளுமாறும்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இருக்க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வேண்டும்</a:t>
            </a:r>
            <a:r>
              <a:rPr b="1" dirty="0" sz="2400" lang="en-IN">
                <a:solidFill>
                  <a:srgbClr val="FFFF00"/>
                </a:solidFill>
              </a:rPr>
              <a:t>. </a:t>
            </a:r>
            <a:endParaRPr b="1" dirty="0" sz="2600" lang="en-US">
              <a:solidFill>
                <a:srgbClr val="FFFF00"/>
              </a:solidFill>
            </a:endParaRPr>
          </a:p>
        </p:txBody>
      </p:sp>
      <p:sp>
        <p:nvSpPr>
          <p:cNvPr id="1048632" name="TextBox 4"/>
          <p:cNvSpPr txBox="1"/>
          <p:nvPr/>
        </p:nvSpPr>
        <p:spPr>
          <a:xfrm rot="10800000" flipV="1">
            <a:off x="2452662" y="3742662"/>
            <a:ext cx="7019925" cy="15138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pPr algn="l"/>
            <a:r>
              <a:rPr b="1" dirty="0" sz="240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                               </a:t>
            </a:r>
            <a:r>
              <a:rPr b="1" dirty="0" sz="2400" lang="en-IN">
                <a:ln w="11430"/>
                <a:solidFill>
                  <a:schemeClr val="accent6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dirty="0" sz="2400" lang="en-IN" err="1">
                <a:ln w="11430"/>
                <a:solidFill>
                  <a:schemeClr val="accent6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குணநலன்கள்</a:t>
            </a:r>
            <a:endParaRPr b="1" dirty="0" sz="2400" lang="en-IN">
              <a:ln w="11430"/>
              <a:solidFill>
                <a:schemeClr val="accent6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b="1" dirty="0" sz="240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                                         </a:t>
            </a:r>
          </a:p>
          <a:p>
            <a:pPr algn="l"/>
            <a:endParaRPr b="1" dirty="0" sz="2400" lang="en-IN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b="1" dirty="0" sz="240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633" name="TextBox 5"/>
          <p:cNvSpPr txBox="1"/>
          <p:nvPr/>
        </p:nvSpPr>
        <p:spPr>
          <a:xfrm>
            <a:off x="7161609" y="5840016"/>
            <a:ext cx="2553890" cy="349865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634" name="TextBox 6"/>
          <p:cNvSpPr txBox="1"/>
          <p:nvPr/>
        </p:nvSpPr>
        <p:spPr>
          <a:xfrm>
            <a:off x="4452926" y="4857760"/>
            <a:ext cx="7072362" cy="447040"/>
          </a:xfrm>
          <a:prstGeom prst="rect"/>
          <a:noFill/>
        </p:spPr>
        <p:txBody>
          <a:bodyPr rtlCol="0" wrap="square">
            <a:spAutoFit/>
          </a:bodyPr>
          <a:p>
            <a:pPr algn="l" indent="-342900" marL="342900">
              <a:buFont typeface="Arial" panose="020B0604020202020204" pitchFamily="34" charset="0"/>
              <a:buChar char="•"/>
            </a:pPr>
            <a:r>
              <a:rPr b="1" dirty="0" sz="2400" lang="en-IN" err="1">
                <a:solidFill>
                  <a:srgbClr val="FFC000"/>
                </a:solidFill>
              </a:rPr>
              <a:t>ஆசிரியர்களுக்கு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உபயோகமாக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இருத்தல்</a:t>
            </a:r>
            <a:endParaRPr b="1" dirty="0" sz="2400" lang="en-US">
              <a:solidFill>
                <a:srgbClr val="FFC000"/>
              </a:solidFill>
            </a:endParaRPr>
          </a:p>
        </p:txBody>
      </p:sp>
      <p:sp>
        <p:nvSpPr>
          <p:cNvPr id="1048635" name="TextBox 7"/>
          <p:cNvSpPr txBox="1"/>
          <p:nvPr/>
        </p:nvSpPr>
        <p:spPr>
          <a:xfrm>
            <a:off x="4452926" y="5643578"/>
            <a:ext cx="6500858" cy="802640"/>
          </a:xfrm>
          <a:prstGeom prst="rect"/>
          <a:noFill/>
        </p:spPr>
        <p:txBody>
          <a:bodyPr rtlCol="0" wrap="square">
            <a:spAutoFit/>
          </a:bodyPr>
          <a:p>
            <a:pPr algn="l" indent="-342900" marL="342900">
              <a:buFont typeface="Arial" panose="020B0604020202020204" pitchFamily="34" charset="0"/>
              <a:buChar char="•"/>
            </a:pPr>
            <a:r>
              <a:rPr b="1" dirty="0" sz="2400" lang="en-IN" err="1">
                <a:solidFill>
                  <a:srgbClr val="FFC000"/>
                </a:solidFill>
              </a:rPr>
              <a:t>மாணவர்களுக்கு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உபயோகமாக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இருத்தல்</a:t>
            </a:r>
            <a:endParaRPr b="1" dirty="0" sz="2400" lang="en-US">
              <a:solidFill>
                <a:srgbClr val="FFC000"/>
              </a:solidFill>
            </a:endParaRPr>
          </a:p>
        </p:txBody>
      </p:sp>
      <p:sp>
        <p:nvSpPr>
          <p:cNvPr id="1048636" name="TextBox 16"/>
          <p:cNvSpPr txBox="1"/>
          <p:nvPr/>
        </p:nvSpPr>
        <p:spPr>
          <a:xfrm>
            <a:off x="4452926" y="4429132"/>
            <a:ext cx="11501436" cy="461665"/>
          </a:xfrm>
          <a:prstGeom prst="rect"/>
          <a:noFill/>
        </p:spPr>
        <p:txBody>
          <a:bodyPr wrap="square">
            <a:spAutoFit/>
          </a:bodyPr>
          <a:p>
            <a:pPr algn="l" indent="-285750" marL="285750">
              <a:buFont typeface="Arial" panose="020B0604020202020204" pitchFamily="34" charset="0"/>
              <a:buChar char="•"/>
            </a:pP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தரத்தில்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சீராக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இருத்தல்</a:t>
            </a:r>
            <a:endParaRPr b="1" dirty="0" sz="2400" lang="en-US">
              <a:solidFill>
                <a:srgbClr val="FFC000"/>
              </a:solidFill>
            </a:endParaRPr>
          </a:p>
        </p:txBody>
      </p:sp>
      <p:pic>
        <p:nvPicPr>
          <p:cNvPr id="209716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9522" y="3643314"/>
            <a:ext cx="4022820" cy="2634319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21531" y="-232173"/>
            <a:ext cx="10131425" cy="1714500"/>
          </a:xfrm>
        </p:spPr>
        <p:txBody>
          <a:bodyPr>
            <a:normAutofit/>
          </a:bodyPr>
          <a:p>
            <a:r>
              <a:rPr b="1" cap="none" dirty="0" sz="280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கணித</a:t>
            </a:r>
            <a:r>
              <a:rPr b="1" cap="none" dirty="0" sz="28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sz="280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பாட</a:t>
            </a:r>
            <a:r>
              <a:rPr b="1" cap="none" dirty="0" sz="28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sz="280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புத்தகத்தின்</a:t>
            </a:r>
            <a:r>
              <a:rPr b="1" cap="none" dirty="0" sz="280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sz="280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பண்புகள்</a:t>
            </a:r>
            <a:r>
              <a:rPr b="1" dirty="0" sz="2800" lang="en-IN">
                <a:solidFill>
                  <a:srgbClr val="00B0F0"/>
                </a:solidFill>
              </a:rPr>
              <a:t/>
            </a:r>
            <a:br>
              <a:rPr b="1" dirty="0" sz="2800" lang="en-IN">
                <a:solidFill>
                  <a:srgbClr val="00B0F0"/>
                </a:solidFill>
              </a:rPr>
            </a:br>
            <a:r>
              <a:rPr b="1" cap="none" dirty="0" sz="28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(Characteristics of good mathematics text book) </a:t>
            </a:r>
            <a:endParaRPr b="1" dirty="0" sz="2800" lang="en-US">
              <a:solidFill>
                <a:srgbClr val="FFC000"/>
              </a:solidFill>
            </a:endParaRPr>
          </a:p>
        </p:txBody>
      </p:sp>
      <p:sp>
        <p:nvSpPr>
          <p:cNvPr id="1048638" name="Content Placeholder 4"/>
          <p:cNvSpPr>
            <a:spLocks noGrp="1"/>
          </p:cNvSpPr>
          <p:nvPr>
            <p:ph idx="1"/>
          </p:nvPr>
        </p:nvSpPr>
        <p:spPr>
          <a:xfrm>
            <a:off x="4667240" y="1643050"/>
            <a:ext cx="7739074" cy="4697015"/>
          </a:xfrm>
        </p:spPr>
        <p:txBody>
          <a:bodyPr>
            <a:noAutofit/>
          </a:bodyPr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நீண்ட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மற்றும்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குறுகிய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கால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குறிக்கோள்களை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நிறைவு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செய்வதாக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அமைய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வேண்டும்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அறிவு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திறன்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மனப்பான்மையில்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பயிற்சி</a:t>
            </a:r>
            <a:r>
              <a:rPr dirty="0" lang="en-IN">
                <a:solidFill>
                  <a:schemeClr val="accent5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புரிந்து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கொள்வதில்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எந்தவித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தடை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இருக்கக்கூடாது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புத்தகத்தின்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கட்டமைப்பில்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உறுதி</a:t>
            </a:r>
            <a:endParaRPr dirty="0" lang="en-IN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வெளித்தோற்றம்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தாளின்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தரம்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எழுத்துக்களின்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அளவு</a:t>
            </a:r>
            <a:endParaRPr dirty="0" lang="en-IN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படங்கள்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விளக்கங்கள்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இடம்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பெறல்</a:t>
            </a:r>
            <a:endParaRPr dirty="0" lang="en-IN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எழுத்துப்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பிழைகள்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இருக்கக்கூடாது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அனுபவம்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வாய்ந்த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நல்ல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ஆசிரியர்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கொண்டு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எழுதப்பட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வேண்டும்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வினாக்கள்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இடம்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பெறல்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dirty="0" lang="en-IN" err="1">
                <a:solidFill>
                  <a:schemeClr val="accent5"/>
                </a:solidFill>
              </a:rPr>
              <a:t>படம்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வாக்கியம்</a:t>
            </a:r>
            <a:r>
              <a:rPr dirty="0" lang="en-IN">
                <a:solidFill>
                  <a:schemeClr val="accent5"/>
                </a:solidFill>
              </a:rPr>
              <a:t>, </a:t>
            </a:r>
            <a:r>
              <a:rPr dirty="0" lang="en-IN" err="1">
                <a:solidFill>
                  <a:schemeClr val="accent5"/>
                </a:solidFill>
              </a:rPr>
              <a:t>சூத்திரம்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வண்ணங்களில்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அமைப்பது</a:t>
            </a:r>
            <a:r>
              <a:rPr dirty="0" lang="en-IN">
                <a:solidFill>
                  <a:schemeClr val="accent5"/>
                </a:solidFill>
              </a:rPr>
              <a:t> </a:t>
            </a:r>
            <a:r>
              <a:rPr dirty="0" lang="en-IN" err="1">
                <a:solidFill>
                  <a:schemeClr val="accent5"/>
                </a:solidFill>
              </a:rPr>
              <a:t>நல்லது</a:t>
            </a:r>
            <a:r>
              <a:rPr dirty="0" lang="en-IN">
                <a:solidFill>
                  <a:schemeClr val="accent5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dirty="0" lang="en-IN">
              <a:solidFill>
                <a:schemeClr val="accent5"/>
              </a:solidFill>
            </a:endParaRPr>
          </a:p>
        </p:txBody>
      </p:sp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646" y="1500174"/>
            <a:ext cx="4303304" cy="4966728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9351168" cy="1456267"/>
          </a:xfrm>
        </p:spPr>
        <p:txBody>
          <a:bodyPr>
            <a:norm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பாடப்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புத்தகங்களால்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ஆசிரியருக்கு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ஏற்படும்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நன்மைகள்</a:t>
            </a:r>
            <a:endParaRPr b="1" cap="none" dirty="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1738282" y="3357562"/>
            <a:ext cx="8763398" cy="3774149"/>
          </a:xfrm>
        </p:spPr>
        <p:txBody>
          <a:bodyPr>
            <a:noAutofit/>
          </a:bodyPr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மாணவர்களுக்கு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பாடங்களை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கற்பிக்க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திட்டமிட்டு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நடத்த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சிக்கலை</a:t>
            </a:r>
            <a:r>
              <a:rPr dirty="0" sz="2400" lang="en-IN">
                <a:solidFill>
                  <a:srgbClr val="FFFF00"/>
                </a:solidFill>
              </a:rPr>
              <a:t> , </a:t>
            </a:r>
            <a:r>
              <a:rPr dirty="0" sz="2400" lang="en-IN" err="1">
                <a:solidFill>
                  <a:srgbClr val="FFFF00"/>
                </a:solidFill>
              </a:rPr>
              <a:t>கற்பித்தல்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உபகரணத்தை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தேர்ந்தெடுக்க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கற்பிக்கும்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முறையை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தீர்மானிக்க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சிக்கலுக்கான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தீர்வு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பெற்றிருக்க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வேண்டும்</a:t>
            </a:r>
            <a:r>
              <a:rPr dirty="0" sz="2400" lang="en-IN">
                <a:solidFill>
                  <a:srgbClr val="FFFF0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ஒப்படைப்பு</a:t>
            </a:r>
            <a:r>
              <a:rPr dirty="0" sz="2400" lang="en-IN">
                <a:solidFill>
                  <a:srgbClr val="FFFF00"/>
                </a:solidFill>
              </a:rPr>
              <a:t>, </a:t>
            </a:r>
            <a:r>
              <a:rPr dirty="0" sz="2400" lang="en-IN" err="1">
                <a:solidFill>
                  <a:srgbClr val="FFFF00"/>
                </a:solidFill>
              </a:rPr>
              <a:t>வீட்டு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பாடம்</a:t>
            </a:r>
            <a:r>
              <a:rPr dirty="0" sz="2400" lang="en-IN">
                <a:solidFill>
                  <a:srgbClr val="FFFF00"/>
                </a:solidFill>
              </a:rPr>
              <a:t>, </a:t>
            </a:r>
            <a:r>
              <a:rPr dirty="0" sz="2400" lang="en-IN" err="1">
                <a:solidFill>
                  <a:srgbClr val="FFFF00"/>
                </a:solidFill>
              </a:rPr>
              <a:t>வகுப்பு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வேலை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கொடுக்க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அனுபவம்</a:t>
            </a:r>
            <a:r>
              <a:rPr dirty="0" sz="2400" lang="en-IN">
                <a:solidFill>
                  <a:srgbClr val="FFFF00"/>
                </a:solidFill>
              </a:rPr>
              <a:t>, </a:t>
            </a:r>
            <a:r>
              <a:rPr dirty="0" sz="2400" lang="en-IN" err="1">
                <a:solidFill>
                  <a:srgbClr val="FFFF00"/>
                </a:solidFill>
              </a:rPr>
              <a:t>திறன்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பெறுகின்றனர்</a:t>
            </a:r>
            <a:r>
              <a:rPr dirty="0" sz="2400" lang="en-IN">
                <a:solidFill>
                  <a:srgbClr val="FFFF0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dirty="0" sz="2400" lang="en-IN" err="1">
                <a:solidFill>
                  <a:srgbClr val="FFFF00"/>
                </a:solidFill>
              </a:rPr>
              <a:t>அலகு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சோதனை</a:t>
            </a:r>
            <a:r>
              <a:rPr dirty="0" sz="2400" lang="en-IN">
                <a:solidFill>
                  <a:srgbClr val="FFFF00"/>
                </a:solidFill>
              </a:rPr>
              <a:t>, </a:t>
            </a:r>
            <a:r>
              <a:rPr dirty="0" sz="2400" lang="en-IN" err="1">
                <a:solidFill>
                  <a:srgbClr val="FFFF00"/>
                </a:solidFill>
              </a:rPr>
              <a:t>அடைவு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சோதனை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தயாரிக்க</a:t>
            </a: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400" lang="en-IN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4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28103" y="-134009"/>
            <a:ext cx="11185751" cy="1930926"/>
          </a:xfrm>
        </p:spPr>
        <p:txBody>
          <a:bodyPr/>
          <a:p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பாடப்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புத்தகங்களால்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மாணவர்களுக்கு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ஏற்படும்</a:t>
            </a:r>
            <a:r>
              <a:rPr b="1" dirty="0" lang="en-IN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dirty="0" lang="en-IN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நன்மைகள்</a:t>
            </a:r>
            <a:endParaRPr b="1" dirty="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sz="half" idx="2"/>
          </p:nvPr>
        </p:nvSpPr>
        <p:spPr>
          <a:xfrm>
            <a:off x="166646" y="1641069"/>
            <a:ext cx="8245119" cy="6083965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நடத்திய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பாடத்தை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மீண்டும்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படிக்க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நினைவு</a:t>
            </a:r>
            <a:r>
              <a:rPr dirty="0" sz="2400" lang="ta-IN">
                <a:solidFill>
                  <a:schemeClr val="accent5">
                    <a:lumMod val="75000"/>
                  </a:schemeClr>
                </a:solidFill>
              </a:rPr>
              <a:t>                              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ta-IN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கொள்ள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திருப்புதலுக்கும்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பயிற்சி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பெறுவதற்கும்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அர்த்தமுள்ள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கற்றலுக்கு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வழி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வகுக்கிறது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பள்ளிக்கு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செல்ல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முடியாத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சூழ்நிலையில்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உதவுகிறது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கற்பித்தலில்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ஏற்படும்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சந்தேகங்களை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நிவர்த்தி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செய்ய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கற்றல்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திறனுக்கு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ஏற்ப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படித்து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புரிந்து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கொள்ள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பாடக்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கருத்துக்களை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ஆழ்ந்து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படிக்க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9717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411765" y="1959207"/>
            <a:ext cx="3437871" cy="3922228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982266" y="2018109"/>
            <a:ext cx="10590609" cy="6572250"/>
          </a:xfrm>
        </p:spPr>
        <p:txBody>
          <a:bodyPr anchor="t">
            <a:normAutofit/>
          </a:bodyPr>
          <a:p>
            <a:pPr algn="ctr"/>
            <a:r>
              <a:rPr b="1" cap="none" dirty="0" sz="600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கணிதம்</a:t>
            </a:r>
            <a:r>
              <a:rPr b="1" cap="none" dirty="0" sz="60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b="1" cap="none" dirty="0" sz="600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கற்பித்தலின்</a:t>
            </a:r>
            <a:r>
              <a:rPr b="1" cap="none" dirty="0" sz="600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b="1" cap="none" dirty="0" sz="600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வளங்கள்</a:t>
            </a:r>
            <a:endParaRPr b="1" cap="none" dirty="0" sz="60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597" name="TextBox 2"/>
          <p:cNvSpPr txBox="1"/>
          <p:nvPr/>
        </p:nvSpPr>
        <p:spPr>
          <a:xfrm>
            <a:off x="2495600" y="332656"/>
            <a:ext cx="7128792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en-US" err="1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myF</a:t>
            </a:r>
            <a:r>
              <a:rPr dirty="0" sz="4000" lang="en-US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 - 5</a:t>
            </a:r>
          </a:p>
          <a:p>
            <a:pPr algn="ctr"/>
            <a:r>
              <a:rPr dirty="0" sz="4000" lang="en-US" err="1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fzpjk</a:t>
            </a:r>
            <a:r>
              <a:rPr dirty="0" sz="4000" lang="en-US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; </a:t>
            </a:r>
            <a:r>
              <a:rPr dirty="0" sz="4000" lang="en-US" err="1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fw;gpj;jy</a:t>
            </a:r>
            <a:r>
              <a:rPr dirty="0" sz="4000" lang="en-US" smtClean="0">
                <a:solidFill>
                  <a:srgbClr val="00B0F0"/>
                </a:solidFill>
                <a:latin typeface="Bamini" panose="020B0603050302020204" pitchFamily="34" charset="0"/>
                <a:cs typeface="Times New Roman" panose="02020603050405020304" pitchFamily="18" charset="0"/>
              </a:rPr>
              <a:t>;</a:t>
            </a:r>
            <a:endParaRPr dirty="0" sz="4000" lang="en-IN">
              <a:solidFill>
                <a:srgbClr val="00B0F0"/>
              </a:solidFill>
              <a:latin typeface="Bamini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559496" y="-243408"/>
            <a:ext cx="12168669" cy="1124744"/>
          </a:xfrm>
        </p:spPr>
        <p:txBody>
          <a:bodyPr>
            <a:norm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சிறந்த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ஆசிரியரின்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பண்புகள்</a:t>
            </a: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</a:br>
            <a:r>
              <a:rPr b="1" cap="none" dirty="0" lang="en-IN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(Characteristics of a good mathematics teacher) </a:t>
            </a:r>
            <a:endParaRPr b="1" cap="none" dirty="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658" name="Content Placeholder 2"/>
          <p:cNvSpPr txBox="1">
            <a:spLocks noGrp="1"/>
          </p:cNvSpPr>
          <p:nvPr>
            <p:ph idx="1"/>
          </p:nvPr>
        </p:nvSpPr>
        <p:spPr>
          <a:xfrm>
            <a:off x="4606194" y="1636778"/>
            <a:ext cx="7620001" cy="6161484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457200" eaLnBrk="1" hangingPunct="1" indent="-285750" latinLnBrk="0" marL="2857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algn="l" defTabSz="457200" eaLnBrk="1" hangingPunct="1" indent="-285750" latinLnBrk="0" marL="12001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algn="l" defTabSz="457200" eaLnBrk="1" hangingPunct="1" indent="-171450" latinLnBrk="0" marL="15430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algn="l" defTabSz="457200" eaLnBrk="1" hangingPunct="1" indent="-171450" latinLnBrk="0" marL="200025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cap="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கணிதப்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பாடத்தில்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புலமை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பெற்றிருத்தல்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உளவியல்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அறிவு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பெற்றிருத்தல்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கணிதம்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கற்பிக்கும்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முறைகளை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அறிந்திருத்தல்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தன்னம்பிக்கை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கணித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பாடத்தில்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நம்பிக்கை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சிறந்த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மனித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பண்புகளை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பெற்றிருத்தல்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வகுப்பறை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செயல்பாடுகள்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கணிதப்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பாடப்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பிரிவுகளை</a:t>
            </a:r>
            <a:r>
              <a:rPr dirty="0" sz="2000" lang="en-IN">
                <a:solidFill>
                  <a:srgbClr val="FFC000"/>
                </a:solidFill>
              </a:rPr>
              <a:t>  </a:t>
            </a:r>
            <a:r>
              <a:rPr dirty="0" sz="2000" lang="en-IN" err="1">
                <a:solidFill>
                  <a:srgbClr val="FFC000"/>
                </a:solidFill>
              </a:rPr>
              <a:t>நன்கு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தெரிந்தவராக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இருத்தல்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கருத்துக்களில்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தெளிவு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போதுமான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பொது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அறிவு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பெற்றிருத்தல்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ஆசிரியர்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தொழிலின்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குணங்களைப்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பெற்றிருத்தல்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நேரம்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தவறாமை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IN" err="1">
                <a:solidFill>
                  <a:srgbClr val="FFC000"/>
                </a:solidFill>
              </a:rPr>
              <a:t>தொழில்</a:t>
            </a:r>
            <a:r>
              <a:rPr dirty="0" sz="2000" lang="en-IN">
                <a:solidFill>
                  <a:srgbClr val="FFC000"/>
                </a:solidFill>
              </a:rPr>
              <a:t>  </a:t>
            </a:r>
            <a:r>
              <a:rPr dirty="0" sz="2000" lang="en-IN" err="1">
                <a:solidFill>
                  <a:srgbClr val="FFC000"/>
                </a:solidFill>
              </a:rPr>
              <a:t>திறனை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மேம்படுத்திக்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கொள்ளுதல்</a:t>
            </a: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000" lang="en-IN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endParaRPr dirty="0" sz="2000" lang="en-US">
              <a:solidFill>
                <a:srgbClr val="FFC000"/>
              </a:solidFill>
            </a:endParaRPr>
          </a:p>
        </p:txBody>
      </p:sp>
      <p:sp>
        <p:nvSpPr>
          <p:cNvPr id="1048659" name="Text Placeholder 5"/>
          <p:cNvSpPr>
            <a:spLocks noGrp="1"/>
          </p:cNvSpPr>
          <p:nvPr>
            <p:ph type="body" sz="half" idx="2"/>
          </p:nvPr>
        </p:nvSpPr>
        <p:spPr>
          <a:xfrm>
            <a:off x="278868" y="909901"/>
            <a:ext cx="4223810" cy="5608771"/>
          </a:xfrm>
        </p:spPr>
        <p:txBody>
          <a:bodyPr/>
          <a:p>
            <a:endParaRPr lang="en-US"/>
          </a:p>
        </p:txBody>
      </p:sp>
      <p:pic>
        <p:nvPicPr>
          <p:cNvPr id="2097173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8868" y="909900"/>
            <a:ext cx="4223809" cy="5608771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"/>
          <p:cNvSpPr>
            <a:spLocks noGrp="1"/>
          </p:cNvSpPr>
          <p:nvPr>
            <p:ph type="title"/>
          </p:nvPr>
        </p:nvSpPr>
        <p:spPr>
          <a:xfrm>
            <a:off x="444032" y="308023"/>
            <a:ext cx="11305726" cy="1861058"/>
          </a:xfrm>
        </p:spPr>
        <p:txBody>
          <a:bodyPr vert="horz"/>
          <a:p>
            <a:pPr algn="ctr"/>
            <a:r>
              <a:rPr lang="en-US">
                <a:solidFill>
                  <a:srgbClr val="FFCB00"/>
                </a:solidFill>
              </a:rPr>
              <a:t> </a:t>
            </a:r>
            <a:r>
              <a:rPr lang="en-US">
                <a:solidFill>
                  <a:srgbClr val="FFCB00"/>
                </a:solidFill>
              </a:rPr>
              <a:t> </a:t>
            </a:r>
            <a:r>
              <a:rPr lang="en-US">
                <a:solidFill>
                  <a:srgbClr val="FFCB00"/>
                </a:solidFill>
              </a:rPr>
              <a:t> </a:t>
            </a:r>
            <a:r>
              <a:rPr b="1" i="0" lang="en-US" u="none">
                <a:solidFill>
                  <a:srgbClr val="FFCB00"/>
                </a:solidFill>
              </a:rPr>
              <a:t>R</a:t>
            </a:r>
            <a:r>
              <a:rPr b="1" i="0" lang="en-US" u="none">
                <a:solidFill>
                  <a:srgbClr val="FFCB00"/>
                </a:solidFill>
              </a:rPr>
              <a:t>e</a:t>
            </a:r>
            <a:r>
              <a:rPr b="1" i="0" lang="en-US" u="none">
                <a:solidFill>
                  <a:srgbClr val="FFCB00"/>
                </a:solidFill>
              </a:rPr>
              <a:t>f</a:t>
            </a:r>
            <a:r>
              <a:rPr b="1" i="0" lang="en-US" u="none">
                <a:solidFill>
                  <a:srgbClr val="FFCB00"/>
                </a:solidFill>
              </a:rPr>
              <a:t>e</a:t>
            </a:r>
            <a:r>
              <a:rPr b="1" i="0" lang="en-US" u="none">
                <a:solidFill>
                  <a:srgbClr val="FFCB00"/>
                </a:solidFill>
              </a:rPr>
              <a:t>r</a:t>
            </a:r>
            <a:r>
              <a:rPr b="1" i="0" lang="en-US" u="none">
                <a:solidFill>
                  <a:srgbClr val="FFCB00"/>
                </a:solidFill>
              </a:rPr>
              <a:t>ences</a:t>
            </a:r>
            <a:endParaRPr b="1" i="0" lang="en-US" u="none">
              <a:solidFill>
                <a:srgbClr val="FFCB00"/>
              </a:solidFill>
            </a:endParaRPr>
          </a:p>
        </p:txBody>
      </p:sp>
      <p:sp>
        <p:nvSpPr>
          <p:cNvPr id="1048661" name=""/>
          <p:cNvSpPr>
            <a:spLocks noGrp="1"/>
          </p:cNvSpPr>
          <p:nvPr>
            <p:ph idx="1"/>
          </p:nvPr>
        </p:nvSpPr>
        <p:spPr>
          <a:xfrm>
            <a:off x="492149" y="1892999"/>
            <a:ext cx="10131425" cy="3649133"/>
          </a:xfrm>
        </p:spPr>
        <p:txBody>
          <a:bodyPr>
            <a:normAutofit/>
          </a:bodyPr>
          <a:p>
            <a:pPr indent="-342900" marL="342900">
              <a:buFont typeface="+mj-lt"/>
              <a:buAutoNum type="arabicPeriod" startAt="1"/>
            </a:pPr>
            <a:r>
              <a:rPr lang="en-US"/>
              <a:t>Bagyanathan, D. (2007). </a:t>
            </a:r>
            <a:r>
              <a:rPr b="1" i="1" lang="en-US"/>
              <a:t>Teaching of mathematics</a:t>
            </a:r>
            <a:r>
              <a:rPr lang="en-US"/>
              <a:t>. Chennai: Tamil Nadu Textbook </a:t>
            </a:r>
            <a:r>
              <a:rPr lang="en-US"/>
              <a:t>Society. </a:t>
            </a:r>
            <a:endParaRPr lang="en-US"/>
          </a:p>
          <a:p>
            <a:pPr indent="-342900" marL="342900">
              <a:buFont typeface="+mj-lt"/>
              <a:buAutoNum type="arabicPeriod" startAt="1"/>
            </a:pPr>
            <a:r>
              <a:rPr lang="en-US"/>
              <a:t>James, Anice. (2010). </a:t>
            </a:r>
            <a:r>
              <a:rPr b="1" i="1" lang="en-US"/>
              <a:t>Teaching of mathematics</a:t>
            </a:r>
            <a:r>
              <a:rPr lang="en-US"/>
              <a:t>. Hyderabad: Neelkamal </a:t>
            </a:r>
            <a:r>
              <a:rPr lang="en-US"/>
              <a:t>Publications. </a:t>
            </a:r>
            <a:endParaRPr lang="en-US"/>
          </a:p>
          <a:p>
            <a:pPr indent="-342900" marL="342900">
              <a:buFont typeface="+mj-lt"/>
              <a:buAutoNum type="arabicPeriod" startAt="1"/>
            </a:pPr>
            <a:r>
              <a:rPr lang="en-US"/>
              <a:t>Sidhu, Kulbir Singh. (2010). </a:t>
            </a:r>
            <a:r>
              <a:rPr b="1" i="1" lang="en-US"/>
              <a:t>Teaching of mathematics</a:t>
            </a:r>
            <a:r>
              <a:rPr lang="en-US"/>
              <a:t>. New Delhi: Sterling </a:t>
            </a:r>
            <a:r>
              <a:rPr lang="en-US"/>
              <a:t>Publishers. </a:t>
            </a:r>
            <a:endParaRPr lang="en-US"/>
          </a:p>
          <a:p>
            <a:pPr indent="-342900" marL="342900">
              <a:buFont typeface="+mj-lt"/>
              <a:buAutoNum type="arabicPeriod" startAt="1"/>
            </a:pPr>
            <a:r>
              <a:rPr lang="en-US"/>
              <a:t>Mathematics Books for Standard VI – XII. Tamil Nadu TextBook Corporation, </a:t>
            </a:r>
            <a:r>
              <a:rPr lang="en-US"/>
              <a:t>Government of Tamil Nadu. </a:t>
            </a:r>
            <a:endParaRPr lang="en-US"/>
          </a:p>
          <a:p>
            <a:pPr indent="-342900" marL="342900">
              <a:buFont typeface="+mj-lt"/>
              <a:buAutoNum type="arabicPeriod" startAt="1"/>
            </a:pPr>
            <a:r>
              <a:rPr lang="en-US"/>
              <a:t>Wadhwa, S. (2008). </a:t>
            </a:r>
            <a:r>
              <a:rPr b="1" i="1" lang="en-US"/>
              <a:t>Modern methods of teaching mathematics.</a:t>
            </a:r>
            <a:r>
              <a:rPr lang="en-US"/>
              <a:t> New Delhi: Karan. </a:t>
            </a:r>
            <a:endParaRPr lang="en-US"/>
          </a:p>
          <a:p>
            <a:pPr indent="-342900" marL="342900">
              <a:buFont typeface="+mj-lt"/>
              <a:buAutoNum type="arabicPeriod" startAt="1"/>
            </a:pPr>
            <a:r>
              <a:rPr lang="en-US"/>
              <a:t>க</a:t>
            </a:r>
            <a:r>
              <a:rPr lang="en-US"/>
              <a:t>ி</a:t>
            </a:r>
            <a:r>
              <a:rPr lang="en-US"/>
              <a:t>ர</a:t>
            </a:r>
            <a:r>
              <a:rPr lang="en-US"/>
              <a:t>ு</a:t>
            </a:r>
            <a:r>
              <a:rPr lang="en-US"/>
              <a:t>க்</a:t>
            </a:r>
            <a:r>
              <a:rPr lang="en-US"/>
              <a:t>ஷ</a:t>
            </a:r>
            <a:r>
              <a:rPr lang="en-US"/>
              <a:t>்</a:t>
            </a:r>
            <a:r>
              <a:rPr lang="en-US"/>
              <a:t>ண</a:t>
            </a:r>
            <a:r>
              <a:rPr lang="en-US"/>
              <a:t>வ</a:t>
            </a:r>
            <a:r>
              <a:rPr lang="en-US"/>
              <a:t>ே</a:t>
            </a:r>
            <a:r>
              <a:rPr lang="en-US"/>
              <a:t>ண</a:t>
            </a:r>
            <a:r>
              <a:rPr lang="en-US"/>
              <a:t>ி</a:t>
            </a:r>
            <a:r>
              <a:rPr lang="en-US"/>
              <a:t> </a:t>
            </a:r>
            <a:r>
              <a:rPr lang="en-US"/>
              <a:t>அ</a:t>
            </a:r>
            <a:r>
              <a:rPr lang="en-US"/>
              <a:t>ர</a:t>
            </a:r>
            <a:r>
              <a:rPr lang="en-US"/>
              <a:t>ு</a:t>
            </a:r>
            <a:r>
              <a:rPr lang="en-US"/>
              <a:t>ண</a:t>
            </a:r>
            <a:r>
              <a:rPr lang="en-US"/>
              <a:t>ா</a:t>
            </a:r>
            <a:r>
              <a:rPr lang="en-US"/>
              <a:t>சலம்</a:t>
            </a:r>
            <a:r>
              <a:rPr lang="en-US"/>
              <a:t>(</a:t>
            </a:r>
            <a:r>
              <a:rPr lang="en-US"/>
              <a:t>2</a:t>
            </a:r>
            <a:r>
              <a:rPr lang="en-US"/>
              <a:t>0</a:t>
            </a:r>
            <a:r>
              <a:rPr lang="en-US"/>
              <a:t>0</a:t>
            </a:r>
            <a:r>
              <a:rPr lang="en-US"/>
              <a:t>4</a:t>
            </a:r>
            <a:r>
              <a:rPr lang="en-US"/>
              <a:t>)</a:t>
            </a:r>
            <a:r>
              <a:rPr lang="en-US"/>
              <a:t>.</a:t>
            </a:r>
            <a:r>
              <a:rPr lang="en-US"/>
              <a:t> </a:t>
            </a:r>
            <a:r>
              <a:rPr b="1" i="1" lang="en-US"/>
              <a:t>க</a:t>
            </a:r>
            <a:r>
              <a:rPr b="1" i="1" lang="en-US"/>
              <a:t>ர</a:t>
            </a:r>
            <a:r>
              <a:rPr b="1" i="1" lang="en-US"/>
              <a:t>ு</a:t>
            </a:r>
            <a:r>
              <a:rPr b="1" i="1" lang="en-US"/>
              <a:t>ம</a:t>
            </a:r>
            <a:r>
              <a:rPr b="1" i="1" lang="en-US"/>
              <a:t>்</a:t>
            </a:r>
            <a:r>
              <a:rPr b="1" i="1" lang="en-US"/>
              <a:t>ப</a:t>
            </a:r>
            <a:r>
              <a:rPr b="1" i="1" lang="en-US"/>
              <a:t>ெ</a:t>
            </a:r>
            <a:r>
              <a:rPr b="1" i="1" lang="en-US"/>
              <a:t>ன</a:t>
            </a:r>
            <a:r>
              <a:rPr b="1" i="1" lang="en-US"/>
              <a:t> </a:t>
            </a:r>
            <a:r>
              <a:rPr b="1" i="1" lang="en-US"/>
              <a:t>இ</a:t>
            </a:r>
            <a:r>
              <a:rPr b="1" i="1" lang="en-US"/>
              <a:t>ன</a:t>
            </a:r>
            <a:r>
              <a:rPr b="1" i="1" lang="en-US"/>
              <a:t>ி</a:t>
            </a:r>
            <a:r>
              <a:rPr b="1" i="1" lang="en-US"/>
              <a:t>க</a:t>
            </a:r>
            <a:r>
              <a:rPr b="1" i="1" lang="en-US"/>
              <a:t>்கும்</a:t>
            </a:r>
            <a:r>
              <a:rPr b="1" i="1" lang="en-US"/>
              <a:t> </a:t>
            </a:r>
            <a:r>
              <a:rPr b="1" i="1" lang="en-US"/>
              <a:t>க</a:t>
            </a:r>
            <a:r>
              <a:rPr b="1" i="1" lang="en-US"/>
              <a:t>ண</a:t>
            </a:r>
            <a:r>
              <a:rPr b="1" i="1" lang="en-US"/>
              <a:t>ி</a:t>
            </a:r>
            <a:r>
              <a:rPr b="1" i="1" lang="en-US"/>
              <a:t>த</a:t>
            </a:r>
            <a:r>
              <a:rPr b="1" i="1" lang="en-US"/>
              <a:t>ம்</a:t>
            </a:r>
            <a:r>
              <a:rPr b="1" i="1" lang="en-US"/>
              <a:t>.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ச</a:t>
            </a:r>
            <a:r>
              <a:rPr lang="en-US"/>
              <a:t>ெ</a:t>
            </a:r>
            <a:r>
              <a:rPr lang="en-US"/>
              <a:t>ன</a:t>
            </a:r>
            <a:r>
              <a:rPr lang="en-US"/>
              <a:t>்</a:t>
            </a:r>
            <a:r>
              <a:rPr lang="en-US"/>
              <a:t>னை</a:t>
            </a:r>
            <a:r>
              <a:rPr lang="en-US"/>
              <a:t> </a:t>
            </a:r>
            <a:r>
              <a:rPr lang="en-US"/>
              <a:t>ப</a:t>
            </a:r>
            <a:r>
              <a:rPr lang="en-US"/>
              <a:t>ி</a:t>
            </a:r>
            <a:r>
              <a:rPr lang="en-US"/>
              <a:t>ர</a:t>
            </a:r>
            <a:r>
              <a:rPr lang="en-US"/>
              <a:t>ி</a:t>
            </a:r>
            <a:r>
              <a:rPr lang="en-US"/>
              <a:t>ய</a:t>
            </a:r>
            <a:r>
              <a:rPr lang="en-US"/>
              <a:t>ா</a:t>
            </a:r>
            <a:r>
              <a:rPr lang="en-US"/>
              <a:t> </a:t>
            </a:r>
            <a:r>
              <a:rPr lang="en-US"/>
              <a:t>ப</a:t>
            </a:r>
            <a:r>
              <a:rPr lang="en-US"/>
              <a:t>த</a:t>
            </a:r>
            <a:r>
              <a:rPr lang="en-US"/>
              <a:t>ி</a:t>
            </a:r>
            <a:r>
              <a:rPr lang="en-US"/>
              <a:t>ப</a:t>
            </a:r>
            <a:r>
              <a:rPr lang="en-US"/>
              <a:t>்</a:t>
            </a:r>
            <a:r>
              <a:rPr lang="en-US"/>
              <a:t>ப</a:t>
            </a:r>
            <a:r>
              <a:rPr lang="en-US"/>
              <a:t>க</a:t>
            </a:r>
            <a:r>
              <a:rPr lang="en-US"/>
              <a:t>ம</a:t>
            </a:r>
            <a:r>
              <a:rPr lang="en-US"/>
              <a:t>்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26000" b="-26000"/>
          </a:stretch>
        </a:blip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313065" y="930698"/>
            <a:ext cx="3816424" cy="1456267"/>
          </a:xfrm>
        </p:spPr>
        <p:txBody>
          <a:bodyPr>
            <a:no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cap="none" dirty="0" sz="9600" lang="en-IN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நன்</a:t>
            </a:r>
            <a:r>
              <a:rPr b="1" cap="none" dirty="0" sz="9600" lang="en-IN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ற</a:t>
            </a:r>
            <a:r>
              <a:rPr b="1" cap="none" dirty="0" sz="9600" lang="en-IN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ி</a:t>
            </a:r>
            <a:endParaRPr b="1" cap="none" dirty="0" sz="96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663" name="TextBox 2"/>
          <p:cNvSpPr txBox="1"/>
          <p:nvPr/>
        </p:nvSpPr>
        <p:spPr>
          <a:xfrm>
            <a:off x="4044708" y="3284984"/>
            <a:ext cx="8132756" cy="275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IN">
                <a:ln w="11430"/>
                <a:solidFill>
                  <a:srgbClr val="65FF65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By</a:t>
            </a:r>
            <a:r>
              <a:rPr b="1" dirty="0" sz="2400" lang="en-IN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b="1" dirty="0" sz="2400" lang="en-IN" err="1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Mr.</a:t>
            </a:r>
            <a:r>
              <a:rPr b="1" dirty="0" sz="2400" lang="en-IN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M. </a:t>
            </a:r>
            <a:r>
              <a:rPr b="1" dirty="0" sz="2400" lang="en-IN" err="1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Bharathi</a:t>
            </a:r>
            <a:endParaRPr b="1" dirty="0" sz="2400" lang="en-IN">
              <a:ln w="11430"/>
              <a:solidFill>
                <a:srgbClr val="FFC0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u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Lecturer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b="1" dirty="0" sz="2400" lang="en-US">
                <a:ln w="11430"/>
                <a:solidFill>
                  <a:srgbClr val="FFC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matics</a:t>
            </a:r>
            <a:endParaRPr b="1" dirty="0" sz="2400" lang="en-IN">
              <a:ln w="11430"/>
              <a:solidFill>
                <a:srgbClr val="FFC0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Department of Mathematics,</a:t>
            </a:r>
          </a:p>
          <a:p>
            <a:pPr algn="ctr"/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Government College of Education,</a:t>
            </a:r>
          </a:p>
          <a:p>
            <a:pPr algn="ctr"/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b="1" dirty="0" lang="en-US" err="1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Pudukkottai</a:t>
            </a:r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- 622  001 .</a:t>
            </a:r>
          </a:p>
          <a:p>
            <a:pPr algn="ctr"/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E-mail : </a:t>
            </a:r>
            <a:r>
              <a:rPr b="1" dirty="0" lang="en-US" err="1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profbharathi4@gmail.com</a:t>
            </a:r>
            <a:endParaRPr b="1" dirty="0" lang="en-US">
              <a:ln w="11430"/>
              <a:solidFill>
                <a:srgbClr val="FFFF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b="1" dirty="0" lang="en-US">
                <a:ln w="11430"/>
                <a:solidFill>
                  <a:srgbClr val="FFFF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Phone No. : 6383725853</a:t>
            </a:r>
          </a:p>
          <a:p>
            <a:pPr algn="ctr"/>
            <a:endParaRPr b="1" dirty="0" lang="en-US">
              <a:ln w="11430"/>
              <a:solidFill>
                <a:srgbClr val="FFFF00"/>
              </a:soli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cap="none" dirty="0" lang="en-IN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சமுதாய</a:t>
            </a:r>
            <a:r>
              <a:rPr b="1" cap="none" dirty="0" lang="en-IN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b="1" cap="none" dirty="0" lang="en-IN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வளங்கள்</a:t>
            </a:r>
            <a:r>
              <a:rPr b="1" dirty="0" lang="en-IN">
                <a:solidFill>
                  <a:srgbClr val="0070C0"/>
                </a:solidFill>
              </a:rPr>
              <a:t/>
            </a:r>
            <a:br>
              <a:rPr b="1" dirty="0" lang="en-IN">
                <a:solidFill>
                  <a:srgbClr val="0070C0"/>
                </a:solidFill>
              </a:rPr>
            </a:br>
            <a:r>
              <a:rPr b="1" cap="none" dirty="0" lang="en-IN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(Community resources) </a:t>
            </a:r>
            <a:endParaRPr b="1" dirty="0" lang="en-US">
              <a:solidFill>
                <a:srgbClr val="FFFF00"/>
              </a:solidFill>
            </a:endParaRP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1852016" y="3268265"/>
            <a:ext cx="7548961" cy="4332552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களப்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பயணம்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கணித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பொருட்காட்சி</a:t>
            </a:r>
            <a:endParaRPr b="1"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கணித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ஆய்வகம்</a:t>
            </a:r>
            <a:endParaRPr b="1"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கணித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கழகம்</a:t>
            </a:r>
            <a:endParaRPr b="1"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கணித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பாடப்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புத்தகத்தின்</a:t>
            </a:r>
            <a:r>
              <a:rPr b="1" dirty="0" sz="3200" lang="en-IN">
                <a:solidFill>
                  <a:srgbClr val="92D050"/>
                </a:solidFill>
              </a:rPr>
              <a:t>    </a:t>
            </a:r>
            <a:r>
              <a:rPr b="1" dirty="0" sz="3200" lang="en-IN" err="1">
                <a:solidFill>
                  <a:srgbClr val="92D050"/>
                </a:solidFill>
              </a:rPr>
              <a:t>பண்புகள்</a:t>
            </a:r>
            <a:endParaRPr b="1"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3200" lang="en-IN" err="1">
                <a:solidFill>
                  <a:srgbClr val="92D050"/>
                </a:solidFill>
              </a:rPr>
              <a:t>சிறந்த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கணித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ஆசிரியர்</a:t>
            </a:r>
            <a:r>
              <a:rPr b="1" dirty="0" sz="3200" lang="en-IN">
                <a:solidFill>
                  <a:srgbClr val="92D050"/>
                </a:solidFill>
              </a:rPr>
              <a:t> </a:t>
            </a:r>
            <a:r>
              <a:rPr b="1" dirty="0" sz="3200" lang="en-IN" err="1">
                <a:solidFill>
                  <a:srgbClr val="92D050"/>
                </a:solidFill>
              </a:rPr>
              <a:t>பண்புகள்</a:t>
            </a:r>
            <a:endParaRPr b="1"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endParaRPr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endParaRPr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endParaRPr dirty="0" sz="3200" lang="en-IN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endParaRPr dirty="0" sz="3200"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131425" cy="1456267"/>
          </a:xfrm>
        </p:spPr>
        <p:txBody>
          <a:bodyPr/>
          <a:p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களப்</a:t>
            </a: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பயணம்</a:t>
            </a:r>
            <a:r>
              <a:rPr b="1" dirty="0" lang="en-IN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b="1" dirty="0" lang="en-IN">
                <a:solidFill>
                  <a:schemeClr val="accent5">
                    <a:lumMod val="75000"/>
                  </a:schemeClr>
                </a:solidFill>
              </a:rPr>
            </a:br>
            <a:r>
              <a:rPr b="1" cap="none" dirty="0" lang="en-IN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(Field trip) </a:t>
            </a:r>
            <a:endParaRPr b="1" dirty="0"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380960" y="1857364"/>
            <a:ext cx="10715700" cy="2661977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400" lang="en-IN">
                <a:solidFill>
                  <a:srgbClr val="00B050"/>
                </a:solidFill>
              </a:rPr>
              <a:t>               </a:t>
            </a:r>
            <a:r>
              <a:rPr dirty="0" sz="2400" lang="en-IN">
                <a:solidFill>
                  <a:srgbClr val="00B0F0"/>
                </a:solidFill>
              </a:rPr>
              <a:t>         </a:t>
            </a:r>
            <a:r>
              <a:rPr dirty="0" sz="2400" lang="en-IN" err="1">
                <a:solidFill>
                  <a:srgbClr val="00B0F0"/>
                </a:solidFill>
              </a:rPr>
              <a:t>பள்ளிக்கு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வெளியேயுள்ள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ஓர்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இடத்தை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மாணவர்கள்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பார்வையிட்டு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பாட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சம்பந்தமான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ஆய்வுகளை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மேற்கொள்வது</a:t>
            </a:r>
            <a:r>
              <a:rPr dirty="0" sz="2400" lang="en-IN">
                <a:solidFill>
                  <a:srgbClr val="00B05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களப்</a:t>
            </a:r>
            <a:r>
              <a:rPr dirty="0" sz="2400" lang="en-IN">
                <a:solidFill>
                  <a:srgbClr val="00B05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பயணங்கள்</a:t>
            </a:r>
            <a:r>
              <a:rPr dirty="0" sz="2400" lang="en-IN">
                <a:solidFill>
                  <a:srgbClr val="00B05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எனப்படும்</a:t>
            </a:r>
            <a:r>
              <a:rPr dirty="0" sz="2400" lang="en-IN">
                <a:solidFill>
                  <a:srgbClr val="00B0F0"/>
                </a:solidFill>
              </a:rPr>
              <a:t>. </a:t>
            </a:r>
            <a:r>
              <a:rPr dirty="0" sz="2400" lang="en-IN" err="1">
                <a:solidFill>
                  <a:srgbClr val="00B0F0"/>
                </a:solidFill>
              </a:rPr>
              <a:t>கற்றல்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கற்பித்தல்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செயற்பாடுகளில்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அதிக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பயனுள்ள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விளைவுகளை</a:t>
            </a:r>
            <a:r>
              <a:rPr dirty="0" sz="2400" lang="en-IN">
                <a:solidFill>
                  <a:srgbClr val="00B0F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ஏற்படுத்துவது</a:t>
            </a:r>
            <a:r>
              <a:rPr dirty="0" sz="2400" lang="en-IN">
                <a:solidFill>
                  <a:srgbClr val="00B05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களப்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FFFF00"/>
                </a:solidFill>
              </a:rPr>
              <a:t>பயணங்கள்</a:t>
            </a:r>
            <a:r>
              <a:rPr dirty="0" sz="2400" lang="en-IN">
                <a:solidFill>
                  <a:srgbClr val="FFFF00"/>
                </a:solidFill>
              </a:rPr>
              <a:t> </a:t>
            </a:r>
            <a:r>
              <a:rPr dirty="0" sz="2400" lang="en-IN" err="1">
                <a:solidFill>
                  <a:srgbClr val="00B0F0"/>
                </a:solidFill>
              </a:rPr>
              <a:t>ஆகும்</a:t>
            </a:r>
            <a:r>
              <a:rPr dirty="0" sz="2400" lang="en-IN">
                <a:solidFill>
                  <a:srgbClr val="00B050"/>
                </a:solidFill>
              </a:rPr>
              <a:t>. </a:t>
            </a:r>
          </a:p>
          <a:p>
            <a:pPr indent="0" marL="0">
              <a:buNone/>
            </a:pPr>
            <a:endParaRPr dirty="0" sz="2400" lang="en-US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57250" y="4038062"/>
            <a:ext cx="4500563" cy="2531566"/>
          </a:xfrm>
          <a:prstGeom prst="rect"/>
        </p:spPr>
      </p:pic>
      <p:pic>
        <p:nvPicPr>
          <p:cNvPr id="2097155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80752" y="3906861"/>
            <a:ext cx="4336474" cy="2662767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310755" y="-220550"/>
            <a:ext cx="10494167" cy="2295995"/>
          </a:xfrm>
        </p:spPr>
        <p:txBody>
          <a:bodyPr>
            <a:normAutofit/>
          </a:bodyPr>
          <a:p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மாணவர்களை</a:t>
            </a:r>
            <a:r>
              <a:rPr b="1" cap="none" dirty="0" lang="en-IN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களப்</a:t>
            </a:r>
            <a:r>
              <a:rPr b="1" cap="none" dirty="0" lang="en-IN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பயணத்திற்காக</a:t>
            </a:r>
            <a:r>
              <a:rPr b="1" cap="none" dirty="0" lang="en-IN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செல்ல</a:t>
            </a:r>
            <a:r>
              <a:rPr b="1" cap="none" dirty="0" lang="en-IN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வேண்டிய</a:t>
            </a:r>
            <a:r>
              <a:rPr b="1" cap="none" dirty="0" lang="en-IN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b="1" cap="none" dirty="0" lang="en-IN" spc="5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இடங்கள்</a:t>
            </a:r>
            <a:endParaRPr b="1" cap="none" dirty="0" lang="en-US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1155303" y="2730007"/>
            <a:ext cx="10131425" cy="3649133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வங்கிகள்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அஞ்சலகம்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தொழிற்சாலைகள்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விவசாய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நிலங்கள்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கணித</a:t>
            </a:r>
            <a:r>
              <a:rPr dirty="0" sz="2400" lang="en-IN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sz="2400" lang="en-IN" err="1">
                <a:solidFill>
                  <a:schemeClr val="accent5">
                    <a:lumMod val="75000"/>
                  </a:schemeClr>
                </a:solidFill>
              </a:rPr>
              <a:t>ஆய்வகம்</a:t>
            </a: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IN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dirty="0" sz="2400"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40831" y="1653056"/>
            <a:ext cx="5840414" cy="4493911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1785937" y="-2763508"/>
            <a:ext cx="11275879" cy="3700069"/>
          </a:xfrm>
        </p:spPr>
        <p:txBody>
          <a:bodyPr>
            <a:normAutofit/>
          </a:bodyPr>
          <a:p>
            <a:pPr algn="l"/>
            <a:r>
              <a:rPr b="1" cap="none" dirty="0" lang="en-IN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களப்</a:t>
            </a:r>
            <a:r>
              <a:rPr b="1" cap="none" dirty="0" lang="en-IN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பயணத்தின்</a:t>
            </a:r>
            <a:r>
              <a:rPr b="1" cap="none" dirty="0" lang="en-IN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நன்மைகள்</a:t>
            </a:r>
            <a:endParaRPr b="1" cap="none" dirty="0" lang="en-US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algn="tl" blurRad="50000" dir="7500000" dist="50800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48605" name="Content Placeholder 2"/>
          <p:cNvSpPr>
            <a:spLocks noGrp="1"/>
          </p:cNvSpPr>
          <p:nvPr>
            <p:ph type="subTitle" idx="1"/>
          </p:nvPr>
        </p:nvSpPr>
        <p:spPr>
          <a:xfrm>
            <a:off x="5167306" y="1643050"/>
            <a:ext cx="7024694" cy="3977962"/>
          </a:xfrm>
        </p:spPr>
        <p:txBody>
          <a:bodyPr>
            <a:noAutofit/>
          </a:bodyPr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 err="1">
                <a:solidFill>
                  <a:srgbClr val="FFC000"/>
                </a:solidFill>
              </a:rPr>
              <a:t>கற்ற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கணிதம்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வாழ்க்கையில்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எவ்வாறு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பயன்படுகிறது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என்பதை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அறிய</a:t>
            </a:r>
            <a:endParaRPr dirty="0" sz="2000" lang="en-IN">
              <a:solidFill>
                <a:srgbClr val="FFC000"/>
              </a:solidFill>
            </a:endParaRPr>
          </a:p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 err="1">
                <a:solidFill>
                  <a:srgbClr val="FFC000"/>
                </a:solidFill>
              </a:rPr>
              <a:t>மாணவர்கள்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செயல்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வழியில்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ஈடுபட்டு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அர்த்தமுள்ள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கல்வி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</a:p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 err="1">
                <a:solidFill>
                  <a:srgbClr val="FFC000"/>
                </a:solidFill>
              </a:rPr>
              <a:t>உற்று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நோக்கும்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திறன்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</a:p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 err="1">
                <a:solidFill>
                  <a:srgbClr val="FFC000"/>
                </a:solidFill>
              </a:rPr>
              <a:t>உண்மை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வாழ்க்கை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அனுபவங்கள்</a:t>
            </a:r>
            <a:endParaRPr dirty="0" sz="2000" lang="en-IN">
              <a:solidFill>
                <a:srgbClr val="FFC000"/>
              </a:solidFill>
            </a:endParaRPr>
          </a:p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பொருள்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விளக்கும்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ஆற்றல்</a:t>
            </a:r>
            <a:endParaRPr dirty="0" sz="2000" lang="en-IN">
              <a:solidFill>
                <a:srgbClr val="FFC000"/>
              </a:solidFill>
            </a:endParaRPr>
          </a:p>
          <a:p>
            <a:pPr algn="l" indent="-457200" marL="457200">
              <a:buFont typeface="Wingdings" pitchFamily="2" charset="2"/>
              <a:buChar char="v"/>
            </a:pPr>
            <a:r>
              <a:rPr dirty="0" sz="2000" lang="en-IN" err="1">
                <a:solidFill>
                  <a:srgbClr val="FFC000"/>
                </a:solidFill>
              </a:rPr>
              <a:t>வாழ்க்கைச்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சூழலிலிருந்து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கணிதத்தின்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உண்மையான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மதிப்பை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மாணவர்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r>
              <a:rPr dirty="0" sz="2000" lang="en-IN" err="1">
                <a:solidFill>
                  <a:srgbClr val="FFC000"/>
                </a:solidFill>
              </a:rPr>
              <a:t>அறிய</a:t>
            </a:r>
            <a:r>
              <a:rPr dirty="0" sz="2000" lang="en-IN">
                <a:solidFill>
                  <a:srgbClr val="FFC000"/>
                </a:solidFill>
              </a:rPr>
              <a:t> </a:t>
            </a:r>
            <a:endParaRPr dirty="0" sz="2000" lang="en-US">
              <a:solidFill>
                <a:srgbClr val="FFC000"/>
              </a:solidFill>
            </a:endParaRPr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4120" y="1428737"/>
            <a:ext cx="4654197" cy="4643470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96056" y="16803"/>
            <a:ext cx="10131425" cy="1456267"/>
          </a:xfrm>
        </p:spPr>
        <p:txBody>
          <a:bodyPr/>
          <a:p>
            <a:r>
              <a:rPr b="1" cap="none" dirty="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கணித</a:t>
            </a:r>
            <a:r>
              <a:rPr b="1" cap="none" dirty="0" lang="en-IN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பொருட்காட்சி</a:t>
            </a:r>
            <a:r>
              <a:rPr dirty="0" lang="en-IN">
                <a:solidFill>
                  <a:srgbClr val="00B0F0"/>
                </a:solidFill>
              </a:rPr>
              <a:t/>
            </a:r>
            <a:br>
              <a:rPr dirty="0" lang="en-IN">
                <a:solidFill>
                  <a:srgbClr val="00B0F0"/>
                </a:solidFill>
              </a:rPr>
            </a:br>
            <a:r>
              <a:rPr b="1" cap="none" dirty="0" lang="en-I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(Mathematics exhibition) </a:t>
            </a:r>
            <a:endParaRPr b="1" dirty="0" lang="en-US">
              <a:solidFill>
                <a:srgbClr val="FFFF00"/>
              </a:solidFill>
            </a:endParaRP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77320" y="1026254"/>
            <a:ext cx="7927240" cy="4185421"/>
          </a:xfrm>
        </p:spPr>
        <p:txBody>
          <a:bodyPr>
            <a:noAutofit/>
          </a:bodyPr>
          <a:p>
            <a:r>
              <a:rPr b="1" dirty="0" sz="2400" lang="en-IN" err="1">
                <a:solidFill>
                  <a:srgbClr val="FFC000"/>
                </a:solidFill>
              </a:rPr>
              <a:t>கணிதத்தின்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பயன்பாடுகள்</a:t>
            </a:r>
            <a:r>
              <a:rPr b="1" dirty="0" sz="2400" lang="en-IN">
                <a:solidFill>
                  <a:srgbClr val="FFC000"/>
                </a:solidFill>
              </a:rPr>
              <a:t> , </a:t>
            </a:r>
            <a:r>
              <a:rPr b="1" dirty="0" sz="2400" lang="en-IN" err="1">
                <a:solidFill>
                  <a:srgbClr val="FFC000"/>
                </a:solidFill>
              </a:rPr>
              <a:t>பல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ஆச்சரியமான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செய்திகள்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ஆகியவற்றை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அறிய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செய்வது</a:t>
            </a:r>
            <a:r>
              <a:rPr b="1" dirty="0" sz="2400" lang="en-IN">
                <a:solidFill>
                  <a:srgbClr val="FF0000"/>
                </a:solidFill>
              </a:rPr>
              <a:t> </a:t>
            </a:r>
            <a:r>
              <a:rPr b="1" dirty="0" sz="2400" lang="en-IN" err="1">
                <a:solidFill>
                  <a:srgbClr val="00B0F0"/>
                </a:solidFill>
              </a:rPr>
              <a:t>கணித</a:t>
            </a:r>
            <a:r>
              <a:rPr b="1" dirty="0" sz="2400" lang="en-IN">
                <a:solidFill>
                  <a:srgbClr val="00B0F0"/>
                </a:solidFill>
              </a:rPr>
              <a:t> </a:t>
            </a:r>
            <a:r>
              <a:rPr b="1" dirty="0" sz="2400" lang="en-IN" err="1">
                <a:solidFill>
                  <a:srgbClr val="00B0F0"/>
                </a:solidFill>
              </a:rPr>
              <a:t>பொருட்காட்சி</a:t>
            </a:r>
            <a:r>
              <a:rPr b="1" dirty="0" sz="2400" lang="en-IN">
                <a:solidFill>
                  <a:srgbClr val="FF0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ஆகும்</a:t>
            </a:r>
            <a:r>
              <a:rPr b="1" dirty="0" sz="2400" lang="en-IN">
                <a:solidFill>
                  <a:schemeClr val="accent1"/>
                </a:solidFill>
              </a:rPr>
              <a:t>. </a:t>
            </a:r>
            <a:endParaRPr b="1" dirty="0" sz="2400" lang="en-IN">
              <a:solidFill>
                <a:srgbClr val="FF0000"/>
              </a:solidFill>
            </a:endParaRPr>
          </a:p>
          <a:p>
            <a:r>
              <a:rPr b="1" dirty="0" sz="2400" lang="en-IN" err="1">
                <a:solidFill>
                  <a:srgbClr val="FFC000"/>
                </a:solidFill>
              </a:rPr>
              <a:t>பொருட்காட்சியானது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கணிதத்தின்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பல்வேறு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பண்புகளை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எடுத்துக்கூறுகிறது</a:t>
            </a:r>
            <a:r>
              <a:rPr b="1" dirty="0" sz="2400" lang="en-IN">
                <a:solidFill>
                  <a:schemeClr val="accent1"/>
                </a:solidFill>
              </a:rPr>
              <a:t>. </a:t>
            </a:r>
          </a:p>
          <a:p>
            <a:endParaRPr b="1" dirty="0" sz="2400" lang="en-IN"/>
          </a:p>
          <a:p>
            <a:endParaRPr b="1" dirty="0" sz="2400" lang="en-US"/>
          </a:p>
        </p:txBody>
      </p:sp>
      <p:sp>
        <p:nvSpPr>
          <p:cNvPr id="1048608" name="TextBox 3"/>
          <p:cNvSpPr txBox="1"/>
          <p:nvPr/>
        </p:nvSpPr>
        <p:spPr>
          <a:xfrm>
            <a:off x="2934468" y="2795272"/>
            <a:ext cx="6527006" cy="369332"/>
          </a:xfrm>
          <a:prstGeom prst="rect"/>
          <a:noFill/>
        </p:spPr>
        <p:txBody>
          <a:bodyPr rtlCol="0" wrap="square">
            <a:spAutoFit/>
          </a:bodyPr>
          <a:p>
            <a:pPr algn="l" indent="-285750" marL="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48609" name="TextBox 4"/>
          <p:cNvSpPr txBox="1"/>
          <p:nvPr/>
        </p:nvSpPr>
        <p:spPr>
          <a:xfrm rot="20175660">
            <a:off x="9435107" y="5489495"/>
            <a:ext cx="6616302" cy="358140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610" name="TextBox 5"/>
          <p:cNvSpPr txBox="1"/>
          <p:nvPr/>
        </p:nvSpPr>
        <p:spPr>
          <a:xfrm>
            <a:off x="6334085" y="4786322"/>
            <a:ext cx="5857915" cy="1158240"/>
          </a:xfrm>
          <a:prstGeom prst="rect"/>
          <a:noFill/>
        </p:spPr>
        <p:txBody>
          <a:bodyPr rtlCol="0" wrap="square">
            <a:spAutoFit/>
          </a:bodyPr>
          <a:p>
            <a:pPr algn="l" indent="-285750" marL="285750">
              <a:buFont typeface="Arial" panose="020B0604020202020204" pitchFamily="34" charset="0"/>
              <a:buChar char="•"/>
            </a:pPr>
            <a:r>
              <a:rPr b="1" dirty="0" sz="2400" lang="en-IN" err="1">
                <a:solidFill>
                  <a:srgbClr val="FFC000"/>
                </a:solidFill>
              </a:rPr>
              <a:t>இப்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பொருட்காட்சி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கணிதவியலாளர்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களையும்</a:t>
            </a:r>
            <a:r>
              <a:rPr b="1" dirty="0" sz="2400" lang="en-IN">
                <a:solidFill>
                  <a:srgbClr val="FFC000"/>
                </a:solidFill>
              </a:rPr>
              <a:t>,  </a:t>
            </a:r>
            <a:r>
              <a:rPr b="1" dirty="0" sz="2400" lang="en-IN" err="1">
                <a:solidFill>
                  <a:srgbClr val="FFC000"/>
                </a:solidFill>
              </a:rPr>
              <a:t>அவர்களின்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கணித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கருத்துகளையும்</a:t>
            </a:r>
            <a:r>
              <a:rPr b="1" dirty="0" sz="2400" lang="en-IN">
                <a:solidFill>
                  <a:srgbClr val="FFC000"/>
                </a:solidFill>
              </a:rPr>
              <a:t> </a:t>
            </a:r>
            <a:r>
              <a:rPr b="1" dirty="0" sz="2400" lang="en-IN" err="1">
                <a:solidFill>
                  <a:srgbClr val="FFC000"/>
                </a:solidFill>
              </a:rPr>
              <a:t>கூறுகிறது</a:t>
            </a:r>
            <a:r>
              <a:rPr b="1" dirty="0" sz="2400" lang="en-IN">
                <a:solidFill>
                  <a:schemeClr val="accent1"/>
                </a:solidFill>
              </a:rPr>
              <a:t>. </a:t>
            </a:r>
            <a:endParaRPr b="1" dirty="0" sz="2400" lang="en-US">
              <a:solidFill>
                <a:schemeClr val="accent1"/>
              </a:solidFill>
            </a:endParaRPr>
          </a:p>
        </p:txBody>
      </p:sp>
      <p:pic>
        <p:nvPicPr>
          <p:cNvPr id="209715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9510" y="460145"/>
            <a:ext cx="4093541" cy="3174712"/>
          </a:xfrm>
          <a:prstGeom prst="rect"/>
        </p:spPr>
      </p:pic>
      <p:pic>
        <p:nvPicPr>
          <p:cNvPr id="209715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2968" y="3982641"/>
            <a:ext cx="5675003" cy="2812039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0" y="-500090"/>
            <a:ext cx="7768828" cy="5536407"/>
          </a:xfrm>
        </p:spPr>
        <p:txBody>
          <a:bodyPr>
            <a:normAutofit/>
          </a:bodyPr>
          <a:p>
            <a:r>
              <a:rPr b="1" dirty="0" sz="2800" lang="en-IN" err="1">
                <a:solidFill>
                  <a:srgbClr val="FFC000"/>
                </a:solidFill>
              </a:rPr>
              <a:t>கணிதமானது</a:t>
            </a:r>
            <a:r>
              <a:rPr b="1" dirty="0" sz="2800" lang="en-IN">
                <a:solidFill>
                  <a:srgbClr val="FFC000"/>
                </a:solidFill>
              </a:rPr>
              <a:t>  </a:t>
            </a:r>
            <a:r>
              <a:rPr b="1" dirty="0" sz="2800" lang="en-IN" err="1">
                <a:solidFill>
                  <a:srgbClr val="FFC000"/>
                </a:solidFill>
              </a:rPr>
              <a:t>அறிவியல்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மற்றும்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பொறியியலின்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மொழியாகும்</a:t>
            </a:r>
            <a:r>
              <a:rPr b="1" dirty="0" sz="2800" lang="en-IN">
                <a:solidFill>
                  <a:srgbClr val="FFC000"/>
                </a:solidFill>
              </a:rPr>
              <a:t>. </a:t>
            </a:r>
            <a:endParaRPr b="1" dirty="0" sz="2800" lang="en-US">
              <a:solidFill>
                <a:srgbClr val="FFC000"/>
              </a:solidFill>
            </a:endParaRPr>
          </a:p>
        </p:txBody>
      </p:sp>
      <p:sp>
        <p:nvSpPr>
          <p:cNvPr id="1048612" name="TextBox 3"/>
          <p:cNvSpPr txBox="1"/>
          <p:nvPr/>
        </p:nvSpPr>
        <p:spPr>
          <a:xfrm rot="10800000" flipV="1">
            <a:off x="35630" y="3298997"/>
            <a:ext cx="7284109" cy="1767841"/>
          </a:xfrm>
          <a:prstGeom prst="rect"/>
          <a:noFill/>
        </p:spPr>
        <p:txBody>
          <a:bodyPr rtlCol="0" wrap="square">
            <a:spAutoFit/>
          </a:bodyPr>
          <a:p>
            <a:pPr algn="l" indent="-457200" marL="457200">
              <a:buFont typeface="Arial" panose="020B0604020202020204" pitchFamily="34" charset="0"/>
              <a:buChar char="•"/>
            </a:pPr>
            <a:r>
              <a:rPr b="1" dirty="0" sz="2800" lang="en-IN" err="1">
                <a:solidFill>
                  <a:srgbClr val="FFC000"/>
                </a:solidFill>
              </a:rPr>
              <a:t>இவை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மாணவர்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அறிவியல்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சிந்தனை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உண்டாக்க</a:t>
            </a:r>
            <a:r>
              <a:rPr b="1" dirty="0" sz="2800" lang="en-IN">
                <a:solidFill>
                  <a:srgbClr val="FFC000"/>
                </a:solidFill>
              </a:rPr>
              <a:t>,  </a:t>
            </a:r>
            <a:r>
              <a:rPr b="1" dirty="0" sz="2800" lang="en-IN" err="1">
                <a:solidFill>
                  <a:srgbClr val="FFC000"/>
                </a:solidFill>
              </a:rPr>
              <a:t>மாணவனின்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ஆர்வத்தை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தூண்டும்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விதமாக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பொருட்காட்சி</a:t>
            </a:r>
            <a:r>
              <a:rPr b="1" dirty="0" sz="2800" lang="en-IN">
                <a:solidFill>
                  <a:srgbClr val="FFC000"/>
                </a:solidFill>
              </a:rPr>
              <a:t> </a:t>
            </a:r>
            <a:r>
              <a:rPr b="1" dirty="0" sz="2800" lang="en-IN" err="1">
                <a:solidFill>
                  <a:srgbClr val="FFC000"/>
                </a:solidFill>
              </a:rPr>
              <a:t>நடத்தப்படுகிறது</a:t>
            </a:r>
            <a:r>
              <a:rPr b="1" dirty="0" sz="2800" lang="en-IN">
                <a:solidFill>
                  <a:srgbClr val="FFC000"/>
                </a:solidFill>
              </a:rPr>
              <a:t>. </a:t>
            </a:r>
            <a:endParaRPr b="1" dirty="0" sz="2800" lang="en-US">
              <a:solidFill>
                <a:srgbClr val="FFC000"/>
              </a:solidFill>
            </a:endParaRPr>
          </a:p>
        </p:txBody>
      </p:sp>
      <p:sp>
        <p:nvSpPr>
          <p:cNvPr id="1048613" name="TextBox 4"/>
          <p:cNvSpPr txBox="1"/>
          <p:nvPr/>
        </p:nvSpPr>
        <p:spPr>
          <a:xfrm>
            <a:off x="5184576" y="2327076"/>
            <a:ext cx="1828800" cy="358140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614" name="TextBox 5"/>
          <p:cNvSpPr txBox="1"/>
          <p:nvPr/>
        </p:nvSpPr>
        <p:spPr>
          <a:xfrm>
            <a:off x="8016346" y="3572797"/>
            <a:ext cx="1828800" cy="3581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615" name="TextBox 6"/>
          <p:cNvSpPr txBox="1"/>
          <p:nvPr/>
        </p:nvSpPr>
        <p:spPr>
          <a:xfrm>
            <a:off x="1538750" y="3952086"/>
            <a:ext cx="6477596" cy="461665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sz="2400" lang="en-US">
              <a:solidFill>
                <a:schemeClr val="accent1"/>
              </a:solidFill>
            </a:endParaRPr>
          </a:p>
        </p:txBody>
      </p:sp>
      <p:pic>
        <p:nvPicPr>
          <p:cNvPr id="209716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96198" y="1071546"/>
            <a:ext cx="4212516" cy="3857652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667471" y="-65254"/>
            <a:ext cx="10131425" cy="1617002"/>
          </a:xfrm>
        </p:spPr>
        <p:txBody>
          <a:bodyPr/>
          <a:p>
            <a:r>
              <a:rPr b="1" cap="none" dirty="0" lang="en-IN" err="1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பொருட்காட்சியின்</a:t>
            </a:r>
            <a:r>
              <a:rPr b="1" cap="none" dirty="0" lang="en-IN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b="1" cap="none" dirty="0" lang="en-IN" err="1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குறிக்கோள்கள்</a:t>
            </a:r>
            <a:endParaRPr b="1" cap="none" dirty="0" lang="en-US">
              <a:ln w="31550" cmpd="sng">
                <a:gradFill>
                  <a:gsLst>
                    <a:gs pos="0">
                      <a:schemeClr val="accent6">
                        <a:tint val="77000"/>
                        <a:satMod val="180000"/>
                      </a:schemeClr>
                    </a:gs>
                    <a:gs pos="70000">
                      <a:schemeClr val="accent6">
                        <a:shade val="50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algn="tl" blurRad="50800" dir="5400000" dist="40000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4572000" y="1456267"/>
            <a:ext cx="7620000" cy="6135423"/>
          </a:xfrm>
        </p:spPr>
        <p:txBody>
          <a:bodyPr>
            <a:normAutofit/>
          </a:bodyPr>
          <a:p>
            <a:r>
              <a:rPr b="1" dirty="0" sz="2400" lang="en-IN" err="1">
                <a:solidFill>
                  <a:srgbClr val="FFFF00"/>
                </a:solidFill>
              </a:rPr>
              <a:t>மாணவனின்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ஆவலை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பூர்த்தி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செய்ய</a:t>
            </a:r>
            <a:endParaRPr b="1" dirty="0" sz="2400" lang="en-IN">
              <a:solidFill>
                <a:srgbClr val="FFFF00"/>
              </a:solidFill>
            </a:endParaRPr>
          </a:p>
          <a:p>
            <a:r>
              <a:rPr b="1" dirty="0" sz="2400" lang="en-IN" err="1">
                <a:solidFill>
                  <a:srgbClr val="FFFF00"/>
                </a:solidFill>
              </a:rPr>
              <a:t>நம்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சூழலிலுள்ள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சிக்கல்களை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தீர்க்க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</a:p>
          <a:p>
            <a:r>
              <a:rPr b="1" dirty="0" sz="2400" lang="en-IN" err="1">
                <a:solidFill>
                  <a:srgbClr val="FFFF00"/>
                </a:solidFill>
              </a:rPr>
              <a:t>மாணவர்கள்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மட்டுமல்லாமல்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பொதுமக்களும்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உணர</a:t>
            </a:r>
            <a:endParaRPr b="1" dirty="0" sz="2400" lang="en-IN">
              <a:solidFill>
                <a:srgbClr val="FFFF00"/>
              </a:solidFill>
            </a:endParaRPr>
          </a:p>
          <a:p>
            <a:r>
              <a:rPr b="1" dirty="0" sz="2400" lang="en-IN" err="1">
                <a:solidFill>
                  <a:srgbClr val="FFFF00"/>
                </a:solidFill>
              </a:rPr>
              <a:t>மாணவர்கள்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எதிர்கால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இந்தியாவை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உருவாக்க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</a:p>
          <a:p>
            <a:r>
              <a:rPr b="1" dirty="0" sz="2400" lang="en-IN" err="1">
                <a:solidFill>
                  <a:srgbClr val="FFFF00"/>
                </a:solidFill>
              </a:rPr>
              <a:t>அறிவியல்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மனப்பான்மையும்</a:t>
            </a:r>
            <a:r>
              <a:rPr b="1" dirty="0" sz="2400" lang="en-IN">
                <a:solidFill>
                  <a:srgbClr val="FFFF00"/>
                </a:solidFill>
              </a:rPr>
              <a:t>,  </a:t>
            </a:r>
            <a:r>
              <a:rPr b="1" dirty="0" sz="2400" lang="en-IN" err="1">
                <a:solidFill>
                  <a:srgbClr val="FFFF00"/>
                </a:solidFill>
              </a:rPr>
              <a:t>திறனாய்வு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சிந்தனையையும்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வளர்க்க</a:t>
            </a:r>
            <a:endParaRPr b="1" dirty="0" sz="2400" lang="en-IN">
              <a:solidFill>
                <a:srgbClr val="FFFF00"/>
              </a:solidFill>
            </a:endParaRPr>
          </a:p>
          <a:p>
            <a:r>
              <a:rPr b="1" dirty="0" sz="2400" lang="en-IN" err="1">
                <a:solidFill>
                  <a:srgbClr val="FFFF00"/>
                </a:solidFill>
              </a:rPr>
              <a:t>கணித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விதிகளும்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கருத்துக்களும்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எளிதில்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புரிந்து</a:t>
            </a:r>
            <a:r>
              <a:rPr b="1" dirty="0" sz="2400" lang="en-IN">
                <a:solidFill>
                  <a:srgbClr val="FFFF00"/>
                </a:solidFill>
              </a:rPr>
              <a:t> </a:t>
            </a:r>
            <a:r>
              <a:rPr b="1" dirty="0" sz="2400" lang="en-IN" err="1">
                <a:solidFill>
                  <a:srgbClr val="FFFF00"/>
                </a:solidFill>
              </a:rPr>
              <a:t>கொள்ள</a:t>
            </a:r>
            <a:endParaRPr b="1" dirty="0" sz="2400" lang="en-IN">
              <a:solidFill>
                <a:srgbClr val="FFFF00"/>
              </a:solidFill>
            </a:endParaRPr>
          </a:p>
          <a:p>
            <a:endParaRPr b="1" dirty="0" sz="2400" lang="en-IN">
              <a:solidFill>
                <a:srgbClr val="FFFF00"/>
              </a:solidFill>
            </a:endParaRPr>
          </a:p>
          <a:p>
            <a:endParaRPr b="1" dirty="0" sz="2400" lang="en-IN">
              <a:solidFill>
                <a:srgbClr val="FFFF00"/>
              </a:solidFill>
            </a:endParaRPr>
          </a:p>
          <a:p>
            <a:endParaRPr b="1" dirty="0" sz="2400" lang="en-US">
              <a:solidFill>
                <a:srgbClr val="FFFF00"/>
              </a:solidFill>
            </a:endParaRPr>
          </a:p>
        </p:txBody>
      </p:sp>
      <p:pic>
        <p:nvPicPr>
          <p:cNvPr id="209716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 flipV="1">
            <a:off x="126386" y="1456267"/>
            <a:ext cx="4267020" cy="4681174"/>
          </a:xfrm>
          <a:prstGeom prst="rect"/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lastClr="000000" val="windowText"/>
      </a:dk1>
      <a:lt1>
        <a:sysClr lastClr="FFFFFF" val="window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Welcome To our presentation</dc:title>
  <dc:creator>919659825309</dc:creator>
  <cp:lastModifiedBy>MUKIL</cp:lastModifiedBy>
  <dcterms:created xsi:type="dcterms:W3CDTF">2020-03-14T23:24:51Z</dcterms:created>
  <dcterms:modified xsi:type="dcterms:W3CDTF">2020-06-15T05:59:55Z</dcterms:modified>
</cp:coreProperties>
</file>